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6" r:id="rId3"/>
    <p:sldId id="283" r:id="rId4"/>
    <p:sldId id="284" r:id="rId5"/>
    <p:sldId id="289" r:id="rId6"/>
    <p:sldId id="290" r:id="rId7"/>
    <p:sldId id="291" r:id="rId8"/>
    <p:sldId id="292" r:id="rId9"/>
    <p:sldId id="293" r:id="rId10"/>
    <p:sldId id="294" r:id="rId11"/>
    <p:sldId id="295" r:id="rId12"/>
    <p:sldId id="285" r:id="rId13"/>
    <p:sldId id="286" r:id="rId14"/>
    <p:sldId id="287" r:id="rId15"/>
    <p:sldId id="297" r:id="rId16"/>
    <p:sldId id="288" r:id="rId17"/>
    <p:sldId id="298" r:id="rId18"/>
    <p:sldId id="299" r:id="rId19"/>
    <p:sldId id="257" r:id="rId20"/>
    <p:sldId id="258" r:id="rId21"/>
    <p:sldId id="259" r:id="rId22"/>
    <p:sldId id="263" r:id="rId23"/>
    <p:sldId id="264" r:id="rId24"/>
    <p:sldId id="265" r:id="rId25"/>
    <p:sldId id="260" r:id="rId26"/>
    <p:sldId id="261" r:id="rId27"/>
    <p:sldId id="266" r:id="rId28"/>
    <p:sldId id="267" r:id="rId29"/>
    <p:sldId id="262" r:id="rId30"/>
    <p:sldId id="268" r:id="rId31"/>
    <p:sldId id="269" r:id="rId32"/>
    <p:sldId id="270" r:id="rId33"/>
    <p:sldId id="274" r:id="rId34"/>
    <p:sldId id="275" r:id="rId35"/>
    <p:sldId id="273" r:id="rId36"/>
    <p:sldId id="276" r:id="rId37"/>
    <p:sldId id="277" r:id="rId38"/>
    <p:sldId id="271" r:id="rId39"/>
    <p:sldId id="272" r:id="rId40"/>
    <p:sldId id="281" r:id="rId41"/>
    <p:sldId id="278" r:id="rId42"/>
    <p:sldId id="280" r:id="rId43"/>
    <p:sldId id="279" r:id="rId44"/>
    <p:sldId id="282"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114" y="11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6FD556B-8EBC-4CED-85A6-AEC8AD9CB1CD}"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3813048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6FD556B-8EBC-4CED-85A6-AEC8AD9CB1CD}"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2994031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6FD556B-8EBC-4CED-85A6-AEC8AD9CB1CD}"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18945925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6FD556B-8EBC-4CED-85A6-AEC8AD9CB1CD}"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1471391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6FD556B-8EBC-4CED-85A6-AEC8AD9CB1CD}" type="datetimeFigureOut">
              <a:rPr lang="en-US" smtClean="0"/>
              <a:t>6/10/2021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1834814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6FD556B-8EBC-4CED-85A6-AEC8AD9CB1CD}"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315889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6FD556B-8EBC-4CED-85A6-AEC8AD9CB1CD}" type="datetimeFigureOut">
              <a:rPr lang="en-US" smtClean="0"/>
              <a:t>6/10/2021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3064008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6FD556B-8EBC-4CED-85A6-AEC8AD9CB1CD}" type="datetimeFigureOut">
              <a:rPr lang="en-US" smtClean="0"/>
              <a:t>6/10/2021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4143392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6FD556B-8EBC-4CED-85A6-AEC8AD9CB1CD}" type="datetimeFigureOut">
              <a:rPr lang="en-US" smtClean="0"/>
              <a:t>6/10/2021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1505022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6FD556B-8EBC-4CED-85A6-AEC8AD9CB1CD}"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4097728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C6FD556B-8EBC-4CED-85A6-AEC8AD9CB1CD}" type="datetimeFigureOut">
              <a:rPr lang="en-US" smtClean="0"/>
              <a:t>6/10/2021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0F2E78-A866-44F7-B5DA-9A8255E28D18}" type="slidenum">
              <a:rPr lang="en-US" smtClean="0"/>
              <a:t>‹#›</a:t>
            </a:fld>
            <a:endParaRPr lang="en-US"/>
          </a:p>
        </p:txBody>
      </p:sp>
    </p:spTree>
    <p:extLst>
      <p:ext uri="{BB962C8B-B14F-4D97-AF65-F5344CB8AC3E}">
        <p14:creationId xmlns:p14="http://schemas.microsoft.com/office/powerpoint/2010/main" val="2684084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FD556B-8EBC-4CED-85A6-AEC8AD9CB1CD}" type="datetimeFigureOut">
              <a:rPr lang="en-US" smtClean="0"/>
              <a:t>6/10/2021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30F2E78-A866-44F7-B5DA-9A8255E28D18}" type="slidenum">
              <a:rPr lang="en-US" smtClean="0"/>
              <a:t>‹#›</a:t>
            </a:fld>
            <a:endParaRPr lang="en-US"/>
          </a:p>
        </p:txBody>
      </p:sp>
    </p:spTree>
    <p:extLst>
      <p:ext uri="{BB962C8B-B14F-4D97-AF65-F5344CB8AC3E}">
        <p14:creationId xmlns:p14="http://schemas.microsoft.com/office/powerpoint/2010/main" val="22060515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cointelegraph.com/news/research-20-billion-raised-through-icos-since-2017"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docs.openzeppelin.com/upgrades-plugins/1.x/proxies" TargetMode="External"/><Relationship Id="rId2" Type="http://schemas.openxmlformats.org/officeDocument/2006/relationships/hyperlink" Target="https://doi.org/10.1007/978-981-15-6218-1"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s://blog.chain.link/random-numbers-nft-erc721/" TargetMode="External"/><Relationship Id="rId2" Type="http://schemas.openxmlformats.org/officeDocument/2006/relationships/hyperlink" Target="https://blog.coincodecap.com/how-to-generate-random-numbers-on-ethereum-using-vrf"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563490"/>
            <a:ext cx="9144000" cy="2387600"/>
          </a:xfrm>
        </p:spPr>
        <p:txBody>
          <a:bodyPr/>
          <a:lstStyle/>
          <a:p>
            <a:r>
              <a:rPr lang="en-US" dirty="0" smtClean="0"/>
              <a:t>Advanced Topics: Oracles and </a:t>
            </a:r>
            <a:r>
              <a:rPr lang="en-US" dirty="0" smtClean="0"/>
              <a:t>Upgradable Contracts</a:t>
            </a:r>
            <a:endParaRPr lang="en-US" dirty="0"/>
          </a:p>
        </p:txBody>
      </p:sp>
      <p:sp>
        <p:nvSpPr>
          <p:cNvPr id="3" name="Subtitle 2"/>
          <p:cNvSpPr>
            <a:spLocks noGrp="1"/>
          </p:cNvSpPr>
          <p:nvPr>
            <p:ph type="subTitle" idx="1"/>
          </p:nvPr>
        </p:nvSpPr>
        <p:spPr/>
        <p:txBody>
          <a:bodyPr/>
          <a:lstStyle/>
          <a:p>
            <a:r>
              <a:rPr lang="en-US" dirty="0" smtClean="0"/>
              <a:t>Loke KS</a:t>
            </a:r>
            <a:endParaRPr lang="en-US" dirty="0"/>
          </a:p>
        </p:txBody>
      </p:sp>
      <p:pic>
        <p:nvPicPr>
          <p:cNvPr id="4" name="Picture 3"/>
          <p:cNvPicPr>
            <a:picLocks noChangeAspect="1"/>
          </p:cNvPicPr>
          <p:nvPr/>
        </p:nvPicPr>
        <p:blipFill>
          <a:blip r:embed="rId2"/>
          <a:stretch>
            <a:fillRect/>
          </a:stretch>
        </p:blipFill>
        <p:spPr>
          <a:xfrm>
            <a:off x="2583978" y="3749316"/>
            <a:ext cx="2585182" cy="3016968"/>
          </a:xfrm>
          <a:prstGeom prst="rect">
            <a:avLst/>
          </a:prstGeom>
        </p:spPr>
      </p:pic>
      <p:pic>
        <p:nvPicPr>
          <p:cNvPr id="5" name="Picture 4"/>
          <p:cNvPicPr>
            <a:picLocks noChangeAspect="1"/>
          </p:cNvPicPr>
          <p:nvPr/>
        </p:nvPicPr>
        <p:blipFill>
          <a:blip r:embed="rId3"/>
          <a:stretch>
            <a:fillRect/>
          </a:stretch>
        </p:blipFill>
        <p:spPr>
          <a:xfrm>
            <a:off x="5476558" y="4665276"/>
            <a:ext cx="1505160" cy="1819529"/>
          </a:xfrm>
          <a:prstGeom prst="rect">
            <a:avLst/>
          </a:prstGeom>
        </p:spPr>
      </p:pic>
      <p:pic>
        <p:nvPicPr>
          <p:cNvPr id="6" name="Picture 5"/>
          <p:cNvPicPr>
            <a:picLocks noChangeAspect="1"/>
          </p:cNvPicPr>
          <p:nvPr/>
        </p:nvPicPr>
        <p:blipFill>
          <a:blip r:embed="rId4"/>
          <a:stretch>
            <a:fillRect/>
          </a:stretch>
        </p:blipFill>
        <p:spPr>
          <a:xfrm>
            <a:off x="7495732" y="3723392"/>
            <a:ext cx="3172268" cy="762106"/>
          </a:xfrm>
          <a:prstGeom prst="rect">
            <a:avLst/>
          </a:prstGeom>
        </p:spPr>
      </p:pic>
    </p:spTree>
    <p:extLst>
      <p:ext uri="{BB962C8B-B14F-4D97-AF65-F5344CB8AC3E}">
        <p14:creationId xmlns:p14="http://schemas.microsoft.com/office/powerpoint/2010/main" val="37396467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Ethereum Name Service “</a:t>
            </a:r>
            <a:r>
              <a:rPr lang="en-US" dirty="0" err="1"/>
              <a:t>ENS</a:t>
            </a:r>
            <a:r>
              <a:rPr lang="en-US" dirty="0" smtClean="0"/>
              <a:t>”:</a:t>
            </a:r>
            <a:endParaRPr lang="en-US" dirty="0"/>
          </a:p>
        </p:txBody>
      </p:sp>
      <p:sp>
        <p:nvSpPr>
          <p:cNvPr id="3" name="Content Placeholder 2"/>
          <p:cNvSpPr>
            <a:spLocks noGrp="1"/>
          </p:cNvSpPr>
          <p:nvPr>
            <p:ph idx="1"/>
          </p:nvPr>
        </p:nvSpPr>
        <p:spPr/>
        <p:txBody>
          <a:bodyPr/>
          <a:lstStyle/>
          <a:p>
            <a:r>
              <a:rPr lang="en-US" dirty="0" err="1" smtClean="0"/>
              <a:t>ENS</a:t>
            </a:r>
            <a:r>
              <a:rPr lang="en-US" dirty="0" smtClean="0"/>
              <a:t> </a:t>
            </a:r>
            <a:r>
              <a:rPr lang="en-US" dirty="0"/>
              <a:t>contract is a simple contract and un-changeable. Domain registration contract is a factory contract. Domain registration can be upgraded by administrators.</a:t>
            </a:r>
          </a:p>
          <a:p>
            <a:r>
              <a:rPr lang="en-US" dirty="0"/>
              <a:t>Registration contract for “.eth” is a factory contract. When switching to a new domain manager, the contract is upgraded by linking to the old contract.</a:t>
            </a:r>
          </a:p>
          <a:p>
            <a:endParaRPr lang="en-US" dirty="0"/>
          </a:p>
        </p:txBody>
      </p:sp>
    </p:spTree>
    <p:extLst>
      <p:ext uri="{BB962C8B-B14F-4D97-AF65-F5344CB8AC3E}">
        <p14:creationId xmlns:p14="http://schemas.microsoft.com/office/powerpoint/2010/main" val="2463851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028257" y="1538738"/>
            <a:ext cx="8135485" cy="4925112"/>
          </a:xfrm>
          <a:prstGeom prst="rect">
            <a:avLst/>
          </a:prstGeom>
        </p:spPr>
      </p:pic>
    </p:spTree>
    <p:extLst>
      <p:ext uri="{BB962C8B-B14F-4D97-AF65-F5344CB8AC3E}">
        <p14:creationId xmlns:p14="http://schemas.microsoft.com/office/powerpoint/2010/main" val="14984448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Delegate Call</a:t>
            </a:r>
            <a:endParaRPr lang="en-US" dirty="0"/>
          </a:p>
        </p:txBody>
      </p:sp>
      <p:sp>
        <p:nvSpPr>
          <p:cNvPr id="3" name="Content Placeholder 2"/>
          <p:cNvSpPr>
            <a:spLocks noGrp="1"/>
          </p:cNvSpPr>
          <p:nvPr>
            <p:ph idx="1"/>
          </p:nvPr>
        </p:nvSpPr>
        <p:spPr>
          <a:xfrm>
            <a:off x="838200" y="1825625"/>
            <a:ext cx="3173963" cy="4351338"/>
          </a:xfrm>
        </p:spPr>
        <p:txBody>
          <a:bodyPr/>
          <a:lstStyle/>
          <a:p>
            <a:r>
              <a:rPr lang="en-US" dirty="0"/>
              <a:t>A better way is to use a proxy contract with an interface where each method delegates to the implementation contract (which contains all the logic).</a:t>
            </a:r>
          </a:p>
        </p:txBody>
      </p:sp>
      <p:sp>
        <p:nvSpPr>
          <p:cNvPr id="4" name="Rectangle 3"/>
          <p:cNvSpPr/>
          <p:nvPr/>
        </p:nvSpPr>
        <p:spPr>
          <a:xfrm>
            <a:off x="4012163" y="6311900"/>
            <a:ext cx="7843998" cy="369332"/>
          </a:xfrm>
          <a:prstGeom prst="rect">
            <a:avLst/>
          </a:prstGeom>
        </p:spPr>
        <p:txBody>
          <a:bodyPr wrap="square">
            <a:spAutoFit/>
          </a:bodyPr>
          <a:lstStyle/>
          <a:p>
            <a:r>
              <a:rPr lang="en-US" dirty="0"/>
              <a:t>https://</a:t>
            </a:r>
            <a:r>
              <a:rPr lang="en-US" dirty="0" err="1"/>
              <a:t>simpleaswater.com</a:t>
            </a:r>
            <a:r>
              <a:rPr lang="en-US" dirty="0"/>
              <a:t>/upgradable-smart-contracts</a:t>
            </a:r>
            <a:r>
              <a:rPr lang="en-US" dirty="0" smtClean="0"/>
              <a:t>/</a:t>
            </a:r>
            <a:endParaRPr lang="en-US" dirty="0"/>
          </a:p>
        </p:txBody>
      </p:sp>
      <p:pic>
        <p:nvPicPr>
          <p:cNvPr id="1026" name="Picture 2" descr="https://simpleaswater.com/content/images/2020/02/upgrading-contracts-2-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441370" y="1825625"/>
            <a:ext cx="7414791" cy="4170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7157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Proxy Delegate </a:t>
            </a:r>
            <a:r>
              <a:rPr lang="en-US" dirty="0" smtClean="0"/>
              <a:t>Call</a:t>
            </a:r>
            <a:endParaRPr lang="en-US" dirty="0"/>
          </a:p>
        </p:txBody>
      </p:sp>
      <p:sp>
        <p:nvSpPr>
          <p:cNvPr id="3" name="Content Placeholder 2"/>
          <p:cNvSpPr>
            <a:spLocks noGrp="1"/>
          </p:cNvSpPr>
          <p:nvPr>
            <p:ph idx="1"/>
          </p:nvPr>
        </p:nvSpPr>
        <p:spPr/>
        <p:txBody>
          <a:bodyPr>
            <a:normAutofit fontScale="92500"/>
          </a:bodyPr>
          <a:lstStyle/>
          <a:p>
            <a:r>
              <a:rPr lang="en-US" dirty="0" smtClean="0"/>
              <a:t>We basically split the contract into a Proxy and Implementation contract. The proxy calls the Implementation contract by a delegate call. </a:t>
            </a:r>
          </a:p>
          <a:p>
            <a:r>
              <a:rPr lang="en-US" dirty="0"/>
              <a:t>A delegate call is similar to a regular call, except that all code is executed in the context of the caller (proxy), not of the </a:t>
            </a:r>
            <a:r>
              <a:rPr lang="en-US" dirty="0" err="1"/>
              <a:t>callee</a:t>
            </a:r>
            <a:r>
              <a:rPr lang="en-US" dirty="0"/>
              <a:t> (implementation). Because of this, a transfer in the implementation contract’s code will transfer the proxy’s balance, and any reads or writes to the contract storage will read or write from the proxy’s </a:t>
            </a:r>
            <a:r>
              <a:rPr lang="en-US" dirty="0" smtClean="0"/>
              <a:t>storage</a:t>
            </a:r>
          </a:p>
          <a:p>
            <a:r>
              <a:rPr lang="en-US" dirty="0"/>
              <a:t>This approach is better because the users only interact with the </a:t>
            </a:r>
            <a:r>
              <a:rPr lang="en-US" i="1" dirty="0"/>
              <a:t>proxy </a:t>
            </a:r>
            <a:r>
              <a:rPr lang="en-US" dirty="0"/>
              <a:t>contract and we can change the </a:t>
            </a:r>
            <a:r>
              <a:rPr lang="en-US" i="1" dirty="0"/>
              <a:t>implementation </a:t>
            </a:r>
            <a:r>
              <a:rPr lang="en-US" dirty="0"/>
              <a:t>contract while keeping the same </a:t>
            </a:r>
            <a:r>
              <a:rPr lang="en-US" i="1" dirty="0"/>
              <a:t>proxy</a:t>
            </a:r>
            <a:r>
              <a:rPr lang="en-US" dirty="0"/>
              <a:t> contract.</a:t>
            </a:r>
            <a:endParaRPr lang="en-US" dirty="0"/>
          </a:p>
        </p:txBody>
      </p:sp>
    </p:spTree>
    <p:extLst>
      <p:ext uri="{BB962C8B-B14F-4D97-AF65-F5344CB8AC3E}">
        <p14:creationId xmlns:p14="http://schemas.microsoft.com/office/powerpoint/2010/main" val="2824859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Proxy Delegate Call</a:t>
            </a:r>
          </a:p>
        </p:txBody>
      </p:sp>
      <p:sp>
        <p:nvSpPr>
          <p:cNvPr id="3" name="Content Placeholder 2"/>
          <p:cNvSpPr>
            <a:spLocks noGrp="1"/>
          </p:cNvSpPr>
          <p:nvPr>
            <p:ph idx="1"/>
          </p:nvPr>
        </p:nvSpPr>
        <p:spPr>
          <a:xfrm>
            <a:off x="84869" y="1690688"/>
            <a:ext cx="4144347" cy="4351338"/>
          </a:xfrm>
        </p:spPr>
        <p:txBody>
          <a:bodyPr>
            <a:normAutofit/>
          </a:bodyPr>
          <a:lstStyle/>
          <a:p>
            <a:r>
              <a:rPr lang="en-US" dirty="0"/>
              <a:t>if we need to make any changes to the </a:t>
            </a:r>
            <a:r>
              <a:rPr lang="en-US" i="1" dirty="0"/>
              <a:t>implementation</a:t>
            </a:r>
            <a:r>
              <a:rPr lang="en-US" dirty="0"/>
              <a:t> contract methods, we would need to update the </a:t>
            </a:r>
            <a:r>
              <a:rPr lang="en-US" i="1" dirty="0"/>
              <a:t>proxy</a:t>
            </a:r>
            <a:r>
              <a:rPr lang="en-US" dirty="0"/>
              <a:t> contract's methods </a:t>
            </a:r>
            <a:r>
              <a:rPr lang="en-US" dirty="0" smtClean="0"/>
              <a:t>too</a:t>
            </a:r>
          </a:p>
          <a:p>
            <a:r>
              <a:rPr lang="en-US" dirty="0" smtClean="0"/>
              <a:t> Hence</a:t>
            </a:r>
            <a:r>
              <a:rPr lang="en-US" dirty="0"/>
              <a:t>, users will need to change the proxy address.</a:t>
            </a:r>
            <a:endParaRPr lang="en-US" dirty="0"/>
          </a:p>
        </p:txBody>
      </p:sp>
      <p:pic>
        <p:nvPicPr>
          <p:cNvPr id="4" name="Picture 3"/>
          <p:cNvPicPr>
            <a:picLocks noChangeAspect="1"/>
          </p:cNvPicPr>
          <p:nvPr/>
        </p:nvPicPr>
        <p:blipFill>
          <a:blip r:embed="rId2"/>
          <a:stretch>
            <a:fillRect/>
          </a:stretch>
        </p:blipFill>
        <p:spPr>
          <a:xfrm>
            <a:off x="4229216" y="1548510"/>
            <a:ext cx="7962784" cy="4479066"/>
          </a:xfrm>
          <a:prstGeom prst="rect">
            <a:avLst/>
          </a:prstGeom>
        </p:spPr>
      </p:pic>
    </p:spTree>
    <p:extLst>
      <p:ext uri="{BB962C8B-B14F-4D97-AF65-F5344CB8AC3E}">
        <p14:creationId xmlns:p14="http://schemas.microsoft.com/office/powerpoint/2010/main" val="13014005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Proxy Delegate Call</a:t>
            </a:r>
          </a:p>
        </p:txBody>
      </p:sp>
      <p:pic>
        <p:nvPicPr>
          <p:cNvPr id="4" name="Content Placeholder 3"/>
          <p:cNvPicPr>
            <a:picLocks noGrp="1" noChangeAspect="1"/>
          </p:cNvPicPr>
          <p:nvPr>
            <p:ph idx="1"/>
          </p:nvPr>
        </p:nvPicPr>
        <p:blipFill>
          <a:blip r:embed="rId2"/>
          <a:stretch>
            <a:fillRect/>
          </a:stretch>
        </p:blipFill>
        <p:spPr>
          <a:xfrm>
            <a:off x="447869" y="1374550"/>
            <a:ext cx="7520474" cy="5483450"/>
          </a:xfrm>
          <a:prstGeom prst="rect">
            <a:avLst/>
          </a:prstGeom>
        </p:spPr>
      </p:pic>
      <p:sp>
        <p:nvSpPr>
          <p:cNvPr id="6" name="Rectangle 5"/>
          <p:cNvSpPr/>
          <p:nvPr/>
        </p:nvSpPr>
        <p:spPr>
          <a:xfrm>
            <a:off x="8161176" y="1690688"/>
            <a:ext cx="3763347" cy="3970318"/>
          </a:xfrm>
          <a:prstGeom prst="rect">
            <a:avLst/>
          </a:prstGeom>
        </p:spPr>
        <p:txBody>
          <a:bodyPr wrap="square">
            <a:spAutoFit/>
          </a:bodyPr>
          <a:lstStyle/>
          <a:p>
            <a:r>
              <a:rPr lang="en-US" sz="2800" dirty="0"/>
              <a:t>The Dispatcher contract uses </a:t>
            </a:r>
            <a:r>
              <a:rPr lang="en-US" sz="2800" dirty="0" err="1"/>
              <a:t>delegatecall</a:t>
            </a:r>
            <a:r>
              <a:rPr lang="en-US" sz="2800" dirty="0"/>
              <a:t> for redirecting requests, so </a:t>
            </a:r>
            <a:r>
              <a:rPr lang="en-US" sz="2800" dirty="0" err="1"/>
              <a:t>msg.sender</a:t>
            </a:r>
            <a:r>
              <a:rPr lang="en-US" sz="2800" dirty="0"/>
              <a:t> remains as the client address and uses the dispatcher’s storage when executing methods in the target contract.</a:t>
            </a:r>
          </a:p>
        </p:txBody>
      </p:sp>
      <p:sp>
        <p:nvSpPr>
          <p:cNvPr id="7" name="Rectangle 6"/>
          <p:cNvSpPr/>
          <p:nvPr/>
        </p:nvSpPr>
        <p:spPr>
          <a:xfrm>
            <a:off x="3265714" y="0"/>
            <a:ext cx="8926285" cy="369332"/>
          </a:xfrm>
          <a:prstGeom prst="rect">
            <a:avLst/>
          </a:prstGeom>
        </p:spPr>
        <p:txBody>
          <a:bodyPr wrap="square">
            <a:spAutoFit/>
          </a:bodyPr>
          <a:lstStyle/>
          <a:p>
            <a:r>
              <a:rPr lang="en-US" dirty="0"/>
              <a:t>https://</a:t>
            </a:r>
            <a:r>
              <a:rPr lang="en-US" dirty="0" err="1"/>
              <a:t>docs.nucypher.com</a:t>
            </a:r>
            <a:r>
              <a:rPr lang="en-US" dirty="0"/>
              <a:t>/</a:t>
            </a:r>
            <a:r>
              <a:rPr lang="en-US" dirty="0" err="1"/>
              <a:t>en</a:t>
            </a:r>
            <a:r>
              <a:rPr lang="en-US" dirty="0"/>
              <a:t>/latest/architecture/</a:t>
            </a:r>
            <a:r>
              <a:rPr lang="en-US" dirty="0" err="1"/>
              <a:t>upgradeable_proxy_contracts.html</a:t>
            </a:r>
            <a:endParaRPr lang="en-US" dirty="0"/>
          </a:p>
        </p:txBody>
      </p:sp>
    </p:spTree>
    <p:extLst>
      <p:ext uri="{BB962C8B-B14F-4D97-AF65-F5344CB8AC3E}">
        <p14:creationId xmlns:p14="http://schemas.microsoft.com/office/powerpoint/2010/main" val="7329036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Issues</a:t>
            </a:r>
            <a:endParaRPr lang="en-US" dirty="0"/>
          </a:p>
        </p:txBody>
      </p:sp>
      <p:sp>
        <p:nvSpPr>
          <p:cNvPr id="3" name="Content Placeholder 2"/>
          <p:cNvSpPr>
            <a:spLocks noGrp="1"/>
          </p:cNvSpPr>
          <p:nvPr>
            <p:ph idx="1"/>
          </p:nvPr>
        </p:nvSpPr>
        <p:spPr/>
        <p:txBody>
          <a:bodyPr/>
          <a:lstStyle/>
          <a:p>
            <a:r>
              <a:rPr lang="en-US" dirty="0" smtClean="0"/>
              <a:t>In the upgradeable contract:</a:t>
            </a:r>
          </a:p>
          <a:p>
            <a:r>
              <a:rPr lang="en-US" dirty="0" smtClean="0"/>
              <a:t>No constructors. Workaround: Use Initializer function</a:t>
            </a:r>
          </a:p>
          <a:p>
            <a:r>
              <a:rPr lang="en-US" dirty="0" smtClean="0"/>
              <a:t>No initialization of state variables. </a:t>
            </a:r>
            <a:r>
              <a:rPr lang="en-US" dirty="0"/>
              <a:t>Workaround: Use Initializer </a:t>
            </a:r>
            <a:r>
              <a:rPr lang="en-US" dirty="0" smtClean="0"/>
              <a:t>function</a:t>
            </a:r>
          </a:p>
          <a:p>
            <a:r>
              <a:rPr lang="en-US" dirty="0" smtClean="0"/>
              <a:t>Can’t create new Contract instances. You need to inject them in. </a:t>
            </a:r>
          </a:p>
          <a:p>
            <a:r>
              <a:rPr lang="en-US" dirty="0" smtClean="0"/>
              <a:t>State variables order and type must be the same, can’t add new variables</a:t>
            </a:r>
            <a:endParaRPr lang="en-US" dirty="0"/>
          </a:p>
        </p:txBody>
      </p:sp>
    </p:spTree>
    <p:extLst>
      <p:ext uri="{BB962C8B-B14F-4D97-AF65-F5344CB8AC3E}">
        <p14:creationId xmlns:p14="http://schemas.microsoft.com/office/powerpoint/2010/main" val="8303809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Transparent Proxies</a:t>
            </a:r>
            <a:endParaRPr lang="en-US" dirty="0"/>
          </a:p>
        </p:txBody>
      </p:sp>
      <p:sp>
        <p:nvSpPr>
          <p:cNvPr id="3" name="Content Placeholder 2"/>
          <p:cNvSpPr>
            <a:spLocks noGrp="1"/>
          </p:cNvSpPr>
          <p:nvPr>
            <p:ph idx="1"/>
          </p:nvPr>
        </p:nvSpPr>
        <p:spPr/>
        <p:txBody>
          <a:bodyPr/>
          <a:lstStyle/>
          <a:p>
            <a:r>
              <a:rPr lang="en-US" dirty="0" smtClean="0"/>
              <a:t>Proxies </a:t>
            </a:r>
            <a:r>
              <a:rPr lang="en-US" dirty="0"/>
              <a:t>need some functions of their own, such as </a:t>
            </a:r>
            <a:r>
              <a:rPr lang="en-US" dirty="0" err="1"/>
              <a:t>upgradeTo</a:t>
            </a:r>
            <a:r>
              <a:rPr lang="en-US" dirty="0"/>
              <a:t>(address) to upgrade to a new implementation. </a:t>
            </a:r>
            <a:endParaRPr lang="en-US" dirty="0" smtClean="0"/>
          </a:p>
          <a:p>
            <a:r>
              <a:rPr lang="en-US" dirty="0" smtClean="0"/>
              <a:t>How do we determine if this call is meant to be delegated to the implementation contract? </a:t>
            </a:r>
          </a:p>
          <a:p>
            <a:r>
              <a:rPr lang="en-US" dirty="0" smtClean="0"/>
              <a:t>Upon </a:t>
            </a:r>
            <a:r>
              <a:rPr lang="en-US" dirty="0"/>
              <a:t>a call to that function, did the caller intend to call the proxy or the logic contract</a:t>
            </a:r>
            <a:r>
              <a:rPr lang="en-US" dirty="0" smtClean="0"/>
              <a:t>?</a:t>
            </a:r>
          </a:p>
          <a:p>
            <a:r>
              <a:rPr lang="en-US" dirty="0"/>
              <a:t>A transparent proxy will decide which calls are delegated to the underlying logic contract based on the caller address (</a:t>
            </a:r>
            <a:r>
              <a:rPr lang="en-US" dirty="0" err="1"/>
              <a:t>ie</a:t>
            </a:r>
            <a:r>
              <a:rPr lang="en-US" dirty="0"/>
              <a:t> the </a:t>
            </a:r>
            <a:r>
              <a:rPr lang="en-US" dirty="0" err="1"/>
              <a:t>msg.sender</a:t>
            </a:r>
            <a:r>
              <a:rPr lang="en-US" dirty="0" smtClean="0"/>
              <a:t>)</a:t>
            </a:r>
            <a:endParaRPr lang="en-US" dirty="0"/>
          </a:p>
        </p:txBody>
      </p:sp>
      <p:sp>
        <p:nvSpPr>
          <p:cNvPr id="5" name="Rectangle 4"/>
          <p:cNvSpPr/>
          <p:nvPr/>
        </p:nvSpPr>
        <p:spPr>
          <a:xfrm>
            <a:off x="1013229" y="6176963"/>
            <a:ext cx="5948103" cy="369332"/>
          </a:xfrm>
          <a:prstGeom prst="rect">
            <a:avLst/>
          </a:prstGeom>
        </p:spPr>
        <p:txBody>
          <a:bodyPr wrap="none">
            <a:spAutoFit/>
          </a:bodyPr>
          <a:lstStyle/>
          <a:p>
            <a:r>
              <a:rPr lang="en-US" dirty="0"/>
              <a:t>https://</a:t>
            </a:r>
            <a:r>
              <a:rPr lang="en-US" dirty="0" err="1"/>
              <a:t>docs.openzeppelin.com</a:t>
            </a:r>
            <a:r>
              <a:rPr lang="en-US" dirty="0"/>
              <a:t>/upgrades-plugins/</a:t>
            </a:r>
            <a:r>
              <a:rPr lang="en-US" dirty="0" err="1"/>
              <a:t>1.x</a:t>
            </a:r>
            <a:r>
              <a:rPr lang="en-US" dirty="0"/>
              <a:t>/proxies</a:t>
            </a:r>
          </a:p>
        </p:txBody>
      </p:sp>
    </p:spTree>
    <p:extLst>
      <p:ext uri="{BB962C8B-B14F-4D97-AF65-F5344CB8AC3E}">
        <p14:creationId xmlns:p14="http://schemas.microsoft.com/office/powerpoint/2010/main" val="8507063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Transparent Proxies</a:t>
            </a:r>
          </a:p>
        </p:txBody>
      </p:sp>
      <p:sp>
        <p:nvSpPr>
          <p:cNvPr id="3" name="Content Placeholder 2"/>
          <p:cNvSpPr>
            <a:spLocks noGrp="1"/>
          </p:cNvSpPr>
          <p:nvPr>
            <p:ph idx="1"/>
          </p:nvPr>
        </p:nvSpPr>
        <p:spPr/>
        <p:txBody>
          <a:bodyPr/>
          <a:lstStyle/>
          <a:p>
            <a:r>
              <a:rPr lang="en-US" dirty="0"/>
              <a:t>f the caller is the admin of the proxy (the address with rights to upgrade the proxy), then the proxy will not delegate any calls, and only answer any messages it understands.</a:t>
            </a:r>
          </a:p>
          <a:p>
            <a:r>
              <a:rPr lang="en-US" dirty="0" smtClean="0"/>
              <a:t>If </a:t>
            </a:r>
            <a:r>
              <a:rPr lang="en-US" dirty="0"/>
              <a:t>the caller is any other address, the proxy will always delegate a call, no matter if it matches one of the proxy’s functions</a:t>
            </a:r>
          </a:p>
        </p:txBody>
      </p:sp>
      <p:pic>
        <p:nvPicPr>
          <p:cNvPr id="4" name="Picture 3"/>
          <p:cNvPicPr>
            <a:picLocks noChangeAspect="1"/>
          </p:cNvPicPr>
          <p:nvPr/>
        </p:nvPicPr>
        <p:blipFill>
          <a:blip r:embed="rId2"/>
          <a:stretch>
            <a:fillRect/>
          </a:stretch>
        </p:blipFill>
        <p:spPr>
          <a:xfrm>
            <a:off x="2058332" y="4014481"/>
            <a:ext cx="7743739" cy="2591592"/>
          </a:xfrm>
          <a:prstGeom prst="rect">
            <a:avLst/>
          </a:prstGeom>
        </p:spPr>
      </p:pic>
    </p:spTree>
    <p:extLst>
      <p:ext uri="{BB962C8B-B14F-4D97-AF65-F5344CB8AC3E}">
        <p14:creationId xmlns:p14="http://schemas.microsoft.com/office/powerpoint/2010/main" val="1848851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the oracle problem?</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Blockchains </a:t>
            </a:r>
            <a:r>
              <a:rPr lang="en-US" dirty="0"/>
              <a:t>cannot interact with off-chain data without interfering with the consensus protocol (the process by which a distributed system forms a single state of truth). </a:t>
            </a:r>
            <a:endParaRPr lang="en-US" dirty="0" smtClean="0"/>
          </a:p>
          <a:p>
            <a:r>
              <a:rPr lang="en-US" dirty="0" smtClean="0"/>
              <a:t>Interacting </a:t>
            </a:r>
            <a:r>
              <a:rPr lang="en-US" dirty="0"/>
              <a:t>with off-chain data can lead to multiple states of the blockchain ledger</a:t>
            </a:r>
            <a:r>
              <a:rPr lang="en-US" dirty="0" smtClean="0"/>
              <a:t>.</a:t>
            </a:r>
          </a:p>
          <a:p>
            <a:r>
              <a:rPr lang="en-US" dirty="0"/>
              <a:t>Today, the main use of smart contracts is tokenization, the process of issuing ownership rights to real-world assets or utility in the form of a token. </a:t>
            </a:r>
            <a:endParaRPr lang="en-US" dirty="0" smtClean="0"/>
          </a:p>
          <a:p>
            <a:r>
              <a:rPr lang="en-US" dirty="0" smtClean="0"/>
              <a:t>Tokenization </a:t>
            </a:r>
            <a:r>
              <a:rPr lang="en-US" dirty="0"/>
              <a:t>exploded from 2017-2018, raising an estimated </a:t>
            </a:r>
            <a:r>
              <a:rPr lang="en-US" dirty="0">
                <a:hlinkClick r:id="rId2"/>
              </a:rPr>
              <a:t>20 billion dollars</a:t>
            </a:r>
            <a:r>
              <a:rPr lang="en-US" dirty="0"/>
              <a:t>. One of the primary reasons for the growth of tokenization is that it doesn’t require off-chain data.</a:t>
            </a:r>
          </a:p>
        </p:txBody>
      </p:sp>
      <p:sp>
        <p:nvSpPr>
          <p:cNvPr id="4" name="Rectangle 3"/>
          <p:cNvSpPr/>
          <p:nvPr/>
        </p:nvSpPr>
        <p:spPr>
          <a:xfrm>
            <a:off x="838200" y="6311900"/>
            <a:ext cx="10515600" cy="369332"/>
          </a:xfrm>
          <a:prstGeom prst="rect">
            <a:avLst/>
          </a:prstGeom>
        </p:spPr>
        <p:txBody>
          <a:bodyPr wrap="square">
            <a:spAutoFit/>
          </a:bodyPr>
          <a:lstStyle/>
          <a:p>
            <a:r>
              <a:rPr lang="en-US" dirty="0" smtClean="0"/>
              <a:t>https://</a:t>
            </a:r>
            <a:r>
              <a:rPr lang="en-US" dirty="0" err="1" smtClean="0"/>
              <a:t>blog.chain.link</a:t>
            </a:r>
            <a:r>
              <a:rPr lang="en-US" dirty="0" smtClean="0"/>
              <a:t>/oracles-the-key-to-unlocking-smart-contracts/</a:t>
            </a:r>
            <a:endParaRPr lang="en-US" dirty="0"/>
          </a:p>
        </p:txBody>
      </p:sp>
    </p:spTree>
    <p:extLst>
      <p:ext uri="{BB962C8B-B14F-4D97-AF65-F5344CB8AC3E}">
        <p14:creationId xmlns:p14="http://schemas.microsoft.com/office/powerpoint/2010/main" val="521025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a:t>
            </a:r>
            <a:endParaRPr lang="en-US" dirty="0"/>
          </a:p>
        </p:txBody>
      </p:sp>
      <p:sp>
        <p:nvSpPr>
          <p:cNvPr id="3" name="Content Placeholder 2"/>
          <p:cNvSpPr>
            <a:spLocks noGrp="1"/>
          </p:cNvSpPr>
          <p:nvPr>
            <p:ph idx="1"/>
          </p:nvPr>
        </p:nvSpPr>
        <p:spPr/>
        <p:txBody>
          <a:bodyPr/>
          <a:lstStyle/>
          <a:p>
            <a:r>
              <a:rPr lang="en-US" dirty="0"/>
              <a:t>Gavin </a:t>
            </a:r>
            <a:r>
              <a:rPr lang="en-US" dirty="0" smtClean="0"/>
              <a:t>Zheng, </a:t>
            </a:r>
            <a:r>
              <a:rPr lang="en-US" dirty="0" err="1" smtClean="0"/>
              <a:t>Longxiang</a:t>
            </a:r>
            <a:r>
              <a:rPr lang="en-US" dirty="0" smtClean="0"/>
              <a:t> Gao, </a:t>
            </a:r>
            <a:r>
              <a:rPr lang="en-US" dirty="0" err="1"/>
              <a:t>Liqun</a:t>
            </a:r>
            <a:r>
              <a:rPr lang="en-US" dirty="0"/>
              <a:t> </a:t>
            </a:r>
            <a:r>
              <a:rPr lang="en-US" dirty="0" smtClean="0"/>
              <a:t>Huang, Jian Guan. Ethereum </a:t>
            </a:r>
            <a:r>
              <a:rPr lang="en-US" dirty="0"/>
              <a:t>Smart </a:t>
            </a:r>
            <a:r>
              <a:rPr lang="en-US" dirty="0" smtClean="0"/>
              <a:t>Contract Development </a:t>
            </a:r>
            <a:r>
              <a:rPr lang="en-US" dirty="0"/>
              <a:t>in </a:t>
            </a:r>
            <a:r>
              <a:rPr lang="en-US" dirty="0" smtClean="0"/>
              <a:t>Solidity. Springer Nature Singapore.  2021. </a:t>
            </a:r>
            <a:r>
              <a:rPr lang="en-US" dirty="0">
                <a:hlinkClick r:id="rId2"/>
              </a:rPr>
              <a:t>https://</a:t>
            </a:r>
            <a:r>
              <a:rPr lang="en-US" dirty="0" err="1" smtClean="0">
                <a:hlinkClick r:id="rId2"/>
              </a:rPr>
              <a:t>doi.org</a:t>
            </a:r>
            <a:r>
              <a:rPr lang="en-US" dirty="0" smtClean="0">
                <a:hlinkClick r:id="rId2"/>
              </a:rPr>
              <a:t>/10.1007/978-981-15-6218-1</a:t>
            </a:r>
            <a:r>
              <a:rPr lang="en-US" dirty="0" smtClean="0"/>
              <a:t> </a:t>
            </a:r>
          </a:p>
          <a:p>
            <a:r>
              <a:rPr lang="en-US" dirty="0">
                <a:hlinkClick r:id="rId3"/>
              </a:rPr>
              <a:t>https://</a:t>
            </a:r>
            <a:r>
              <a:rPr lang="en-US" dirty="0" err="1" smtClean="0">
                <a:hlinkClick r:id="rId3"/>
              </a:rPr>
              <a:t>docs.openzeppelin.com</a:t>
            </a:r>
            <a:r>
              <a:rPr lang="en-US" dirty="0" smtClean="0">
                <a:hlinkClick r:id="rId3"/>
              </a:rPr>
              <a:t>/upgrades-plugins/</a:t>
            </a:r>
            <a:r>
              <a:rPr lang="en-US" dirty="0" err="1" smtClean="0">
                <a:hlinkClick r:id="rId3"/>
              </a:rPr>
              <a:t>1.x</a:t>
            </a:r>
            <a:r>
              <a:rPr lang="en-US" dirty="0" smtClean="0">
                <a:hlinkClick r:id="rId3"/>
              </a:rPr>
              <a:t>/proxies</a:t>
            </a:r>
            <a:r>
              <a:rPr lang="en-US" dirty="0" smtClean="0"/>
              <a:t> </a:t>
            </a:r>
            <a:endParaRPr lang="en-US" dirty="0"/>
          </a:p>
        </p:txBody>
      </p:sp>
    </p:spTree>
    <p:extLst>
      <p:ext uri="{BB962C8B-B14F-4D97-AF65-F5344CB8AC3E}">
        <p14:creationId xmlns:p14="http://schemas.microsoft.com/office/powerpoint/2010/main" val="10252098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 Chain / Off Chain</a:t>
            </a:r>
            <a:endParaRPr lang="en-US" dirty="0"/>
          </a:p>
        </p:txBody>
      </p:sp>
      <p:sp>
        <p:nvSpPr>
          <p:cNvPr id="3" name="Content Placeholder 2"/>
          <p:cNvSpPr>
            <a:spLocks noGrp="1"/>
          </p:cNvSpPr>
          <p:nvPr>
            <p:ph idx="1"/>
          </p:nvPr>
        </p:nvSpPr>
        <p:spPr/>
        <p:txBody>
          <a:bodyPr>
            <a:normAutofit lnSpcReduction="10000"/>
          </a:bodyPr>
          <a:lstStyle/>
          <a:p>
            <a:r>
              <a:rPr lang="en-US" dirty="0"/>
              <a:t>All the token information </a:t>
            </a:r>
            <a:r>
              <a:rPr lang="en-US" dirty="0" smtClean="0"/>
              <a:t>is </a:t>
            </a:r>
            <a:r>
              <a:rPr lang="en-US" dirty="0"/>
              <a:t>already known and stored on-chain, in the blockchain smart contract. </a:t>
            </a:r>
            <a:endParaRPr lang="en-US" dirty="0" smtClean="0"/>
          </a:p>
          <a:p>
            <a:r>
              <a:rPr lang="en-US" dirty="0" smtClean="0"/>
              <a:t>On </a:t>
            </a:r>
            <a:r>
              <a:rPr lang="en-US" dirty="0"/>
              <a:t>the contrary, most smart contracts for industries such as derivatives, insurance, and trade finance need external off-chain data such as </a:t>
            </a:r>
            <a:r>
              <a:rPr lang="en-US" dirty="0" err="1"/>
              <a:t>IoT</a:t>
            </a:r>
            <a:r>
              <a:rPr lang="en-US" dirty="0"/>
              <a:t> data, market data, and events data to trigger execution</a:t>
            </a:r>
            <a:r>
              <a:rPr lang="en-US" dirty="0" smtClean="0"/>
              <a:t>.</a:t>
            </a:r>
          </a:p>
          <a:p>
            <a:r>
              <a:rPr lang="en-US" dirty="0"/>
              <a:t>This trigger data is not stored on the same blockchain as the initial smart contract, because it is simply neither realistic nor practical to do so. Most of the world's data exists off-chain. </a:t>
            </a:r>
            <a:endParaRPr lang="en-US" dirty="0" smtClean="0"/>
          </a:p>
          <a:p>
            <a:r>
              <a:rPr lang="en-US" dirty="0" smtClean="0"/>
              <a:t>The </a:t>
            </a:r>
            <a:r>
              <a:rPr lang="en-US" dirty="0"/>
              <a:t>current lack of connectivity between off-chain and on-chain systems means the new and existing worlds cannot interact with each other.</a:t>
            </a:r>
          </a:p>
        </p:txBody>
      </p:sp>
    </p:spTree>
    <p:extLst>
      <p:ext uri="{BB962C8B-B14F-4D97-AF65-F5344CB8AC3E}">
        <p14:creationId xmlns:p14="http://schemas.microsoft.com/office/powerpoint/2010/main" val="41243453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On Chain / Off Chain</a:t>
            </a:r>
            <a:endParaRPr lang="en-US" dirty="0"/>
          </a:p>
        </p:txBody>
      </p:sp>
      <p:sp>
        <p:nvSpPr>
          <p:cNvPr id="3" name="Content Placeholder 2"/>
          <p:cNvSpPr>
            <a:spLocks noGrp="1"/>
          </p:cNvSpPr>
          <p:nvPr>
            <p:ph idx="1"/>
          </p:nvPr>
        </p:nvSpPr>
        <p:spPr/>
        <p:txBody>
          <a:bodyPr/>
          <a:lstStyle/>
          <a:p>
            <a:r>
              <a:rPr lang="en-US" dirty="0"/>
              <a:t>The second challenge facing today’s smart contracts is that smart contracts cannot push outputs onto external systems. For example, smart contracts cannot execute payments in fiat currencies on traditional payment systems. </a:t>
            </a:r>
            <a:endParaRPr lang="en-US" dirty="0" smtClean="0"/>
          </a:p>
          <a:p>
            <a:r>
              <a:rPr lang="en-US" dirty="0"/>
              <a:t>The truth is that smart contracts that are unaware of what is happening in the off-chain world and unable to communicate with existing legacy systems are neither smart nor functional enough for real-world adoption. </a:t>
            </a:r>
          </a:p>
        </p:txBody>
      </p:sp>
    </p:spTree>
    <p:extLst>
      <p:ext uri="{BB962C8B-B14F-4D97-AF65-F5344CB8AC3E}">
        <p14:creationId xmlns:p14="http://schemas.microsoft.com/office/powerpoint/2010/main" val="5977508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Issue with Blockchain</a:t>
            </a:r>
            <a:endParaRPr lang="en-US" dirty="0"/>
          </a:p>
        </p:txBody>
      </p:sp>
      <p:sp>
        <p:nvSpPr>
          <p:cNvPr id="3" name="Content Placeholder 2"/>
          <p:cNvSpPr>
            <a:spLocks noGrp="1"/>
          </p:cNvSpPr>
          <p:nvPr>
            <p:ph idx="1"/>
          </p:nvPr>
        </p:nvSpPr>
        <p:spPr/>
        <p:txBody>
          <a:bodyPr/>
          <a:lstStyle/>
          <a:p>
            <a:r>
              <a:rPr lang="en-US" dirty="0"/>
              <a:t>Since the blockchain has its distributed ledger nature, each node in the network has to be able to find the same end result given the same input. </a:t>
            </a:r>
            <a:endParaRPr lang="en-US" dirty="0" smtClean="0"/>
          </a:p>
          <a:p>
            <a:r>
              <a:rPr lang="en-US" dirty="0" smtClean="0"/>
              <a:t>Otherwise</a:t>
            </a:r>
            <a:r>
              <a:rPr lang="en-US" dirty="0"/>
              <a:t>, when a node looks to validate a transaction another node makes, it would end up with a different result. This architecture is intentional, and it’s designed to be deterministic intentionally</a:t>
            </a:r>
            <a:r>
              <a:rPr lang="en-US" dirty="0" smtClean="0"/>
              <a:t>.</a:t>
            </a:r>
          </a:p>
          <a:p>
            <a:r>
              <a:rPr lang="en-US" dirty="0" smtClean="0"/>
              <a:t>However if the blockchain wants to access external data (off chain), it will call an API. However it can’t be assured that each node will receive the same results from the API call.</a:t>
            </a:r>
            <a:endParaRPr lang="en-US" dirty="0"/>
          </a:p>
        </p:txBody>
      </p:sp>
    </p:spTree>
    <p:extLst>
      <p:ext uri="{BB962C8B-B14F-4D97-AF65-F5344CB8AC3E}">
        <p14:creationId xmlns:p14="http://schemas.microsoft.com/office/powerpoint/2010/main" val="2620996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Issue with Blockchain</a:t>
            </a:r>
            <a:endParaRPr lang="en-US" dirty="0"/>
          </a:p>
        </p:txBody>
      </p:sp>
      <p:sp>
        <p:nvSpPr>
          <p:cNvPr id="3" name="Content Placeholder 2"/>
          <p:cNvSpPr>
            <a:spLocks noGrp="1"/>
          </p:cNvSpPr>
          <p:nvPr>
            <p:ph idx="1"/>
          </p:nvPr>
        </p:nvSpPr>
        <p:spPr/>
        <p:txBody>
          <a:bodyPr>
            <a:normAutofit lnSpcReduction="10000"/>
          </a:bodyPr>
          <a:lstStyle/>
          <a:p>
            <a:r>
              <a:rPr lang="en-US" dirty="0"/>
              <a:t>If they call the API even an instant later, the API could have changed — been depreciated, hacked, or for a number of other reasons — and all the nodes would get a different result. </a:t>
            </a:r>
            <a:endParaRPr lang="en-US" dirty="0" smtClean="0"/>
          </a:p>
          <a:p>
            <a:r>
              <a:rPr lang="en-US" dirty="0" smtClean="0"/>
              <a:t>This </a:t>
            </a:r>
            <a:r>
              <a:rPr lang="en-US" dirty="0"/>
              <a:t>means none of the nodes would be able to agree upon what the actual state of the blockchain is.</a:t>
            </a:r>
          </a:p>
          <a:p>
            <a:r>
              <a:rPr lang="en-US" dirty="0" smtClean="0"/>
              <a:t>If </a:t>
            </a:r>
            <a:r>
              <a:rPr lang="en-US" dirty="0"/>
              <a:t>you include API calls or other non-deterministic sources into the infrastructure of blockchain, there is a good chance that the source will be depreciated, hacked, or even just broken, and we would not be able to validate transactions</a:t>
            </a:r>
            <a:r>
              <a:rPr lang="en-US" dirty="0" smtClean="0"/>
              <a:t>.</a:t>
            </a:r>
          </a:p>
          <a:p>
            <a:r>
              <a:rPr lang="en-US" dirty="0" smtClean="0"/>
              <a:t>Therefore the API call may not be deterministic and there won’t be </a:t>
            </a:r>
            <a:r>
              <a:rPr lang="en-US" dirty="0" err="1" smtClean="0"/>
              <a:t>concensus</a:t>
            </a:r>
            <a:r>
              <a:rPr lang="en-US" dirty="0" smtClean="0"/>
              <a:t>. </a:t>
            </a:r>
            <a:endParaRPr lang="en-US" dirty="0"/>
          </a:p>
          <a:p>
            <a:endParaRPr lang="en-US" dirty="0"/>
          </a:p>
        </p:txBody>
      </p:sp>
    </p:spTree>
    <p:extLst>
      <p:ext uri="{BB962C8B-B14F-4D97-AF65-F5344CB8AC3E}">
        <p14:creationId xmlns:p14="http://schemas.microsoft.com/office/powerpoint/2010/main" val="1187681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Issue with Blockchain</a:t>
            </a:r>
            <a:endParaRPr lang="en-US" dirty="0"/>
          </a:p>
        </p:txBody>
      </p:sp>
      <p:pic>
        <p:nvPicPr>
          <p:cNvPr id="4" name="Picture 3"/>
          <p:cNvPicPr>
            <a:picLocks noChangeAspect="1"/>
          </p:cNvPicPr>
          <p:nvPr/>
        </p:nvPicPr>
        <p:blipFill>
          <a:blip r:embed="rId2"/>
          <a:stretch>
            <a:fillRect/>
          </a:stretch>
        </p:blipFill>
        <p:spPr>
          <a:xfrm>
            <a:off x="1542414" y="1825625"/>
            <a:ext cx="9107171" cy="4610743"/>
          </a:xfrm>
          <a:prstGeom prst="rect">
            <a:avLst/>
          </a:prstGeom>
        </p:spPr>
      </p:pic>
    </p:spTree>
    <p:extLst>
      <p:ext uri="{BB962C8B-B14F-4D97-AF65-F5344CB8AC3E}">
        <p14:creationId xmlns:p14="http://schemas.microsoft.com/office/powerpoint/2010/main" val="159396682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Oracles</a:t>
            </a:r>
            <a:endParaRPr lang="en-US" dirty="0"/>
          </a:p>
        </p:txBody>
      </p:sp>
      <p:sp>
        <p:nvSpPr>
          <p:cNvPr id="3" name="Content Placeholder 2"/>
          <p:cNvSpPr>
            <a:spLocks noGrp="1"/>
          </p:cNvSpPr>
          <p:nvPr>
            <p:ph idx="1"/>
          </p:nvPr>
        </p:nvSpPr>
        <p:spPr/>
        <p:txBody>
          <a:bodyPr/>
          <a:lstStyle/>
          <a:p>
            <a:r>
              <a:rPr lang="en-US" dirty="0" smtClean="0"/>
              <a:t>A blockchain oracle </a:t>
            </a:r>
            <a:r>
              <a:rPr lang="en-US" dirty="0"/>
              <a:t>is </a:t>
            </a:r>
            <a:r>
              <a:rPr lang="en-US" dirty="0" smtClean="0"/>
              <a:t>a </a:t>
            </a:r>
            <a:r>
              <a:rPr lang="en-US" dirty="0"/>
              <a:t>middleware that creates a secure connection between smart contracts and various off-chain resources that they need to function. </a:t>
            </a:r>
            <a:endParaRPr lang="en-US" dirty="0" smtClean="0"/>
          </a:p>
          <a:p>
            <a:r>
              <a:rPr lang="en-US" dirty="0"/>
              <a:t>A </a:t>
            </a:r>
            <a:r>
              <a:rPr lang="en-US" u="sng" dirty="0" smtClean="0"/>
              <a:t> </a:t>
            </a:r>
            <a:r>
              <a:rPr lang="en-US" dirty="0"/>
              <a:t>oracle is any device or entity that connects a deterministic blockchain with off-chain data. </a:t>
            </a:r>
            <a:endParaRPr lang="en-US" dirty="0" smtClean="0"/>
          </a:p>
          <a:p>
            <a:r>
              <a:rPr lang="en-US" dirty="0" smtClean="0"/>
              <a:t>An </a:t>
            </a:r>
            <a:r>
              <a:rPr lang="en-US" dirty="0"/>
              <a:t>API is a defined way to communicate with a particular system and varies in design from system to </a:t>
            </a:r>
            <a:r>
              <a:rPr lang="en-US" dirty="0" smtClean="0"/>
              <a:t>system.</a:t>
            </a:r>
          </a:p>
          <a:p>
            <a:r>
              <a:rPr lang="en-US" dirty="0"/>
              <a:t>There are three oracle models: oracles coded from scratch by and for a particular entity, centralized oracles, and decentralized oracles</a:t>
            </a:r>
          </a:p>
        </p:txBody>
      </p:sp>
    </p:spTree>
    <p:extLst>
      <p:ext uri="{BB962C8B-B14F-4D97-AF65-F5344CB8AC3E}">
        <p14:creationId xmlns:p14="http://schemas.microsoft.com/office/powerpoint/2010/main" val="13506623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Centralized </a:t>
            </a:r>
            <a:r>
              <a:rPr lang="en-US" dirty="0"/>
              <a:t>oracle </a:t>
            </a:r>
          </a:p>
        </p:txBody>
      </p:sp>
      <p:sp>
        <p:nvSpPr>
          <p:cNvPr id="3" name="Content Placeholder 2"/>
          <p:cNvSpPr>
            <a:spLocks noGrp="1"/>
          </p:cNvSpPr>
          <p:nvPr>
            <p:ph idx="1"/>
          </p:nvPr>
        </p:nvSpPr>
        <p:spPr/>
        <p:txBody>
          <a:bodyPr/>
          <a:lstStyle/>
          <a:p>
            <a:r>
              <a:rPr lang="en-US" dirty="0" smtClean="0"/>
              <a:t>A </a:t>
            </a:r>
            <a:r>
              <a:rPr lang="en-US" dirty="0"/>
              <a:t>third party private company fetches and feeds data into the smart contract. While this service can be useful, the smart contract needs to trust that this single company will not be </a:t>
            </a:r>
            <a:r>
              <a:rPr lang="en-US" dirty="0" smtClean="0"/>
              <a:t>compromised. </a:t>
            </a:r>
          </a:p>
          <a:p>
            <a:r>
              <a:rPr lang="en-US" dirty="0" smtClean="0"/>
              <a:t>Oracles </a:t>
            </a:r>
            <a:r>
              <a:rPr lang="en-US" dirty="0"/>
              <a:t>trigger smart contracts, and there must be significant faith invested in one private company to determine the outcome of valuable, time-sensitive contracts. </a:t>
            </a:r>
            <a:endParaRPr lang="en-US" dirty="0" smtClean="0"/>
          </a:p>
          <a:p>
            <a:r>
              <a:rPr lang="en-US" dirty="0" smtClean="0"/>
              <a:t>A </a:t>
            </a:r>
            <a:r>
              <a:rPr lang="en-US" dirty="0"/>
              <a:t>centralized oracle is hacked, attacked, outdated, or not maintained, </a:t>
            </a:r>
            <a:endParaRPr lang="en-US" dirty="0" smtClean="0"/>
          </a:p>
          <a:p>
            <a:r>
              <a:rPr lang="en-US" dirty="0" smtClean="0"/>
              <a:t>When </a:t>
            </a:r>
            <a:r>
              <a:rPr lang="en-US" dirty="0"/>
              <a:t>a centralized infrastructure is used for oracles, smart contracts lose their key </a:t>
            </a:r>
            <a:r>
              <a:rPr lang="en-US" dirty="0" smtClean="0"/>
              <a:t>features of being trustless</a:t>
            </a:r>
          </a:p>
        </p:txBody>
      </p:sp>
    </p:spTree>
    <p:extLst>
      <p:ext uri="{BB962C8B-B14F-4D97-AF65-F5344CB8AC3E}">
        <p14:creationId xmlns:p14="http://schemas.microsoft.com/office/powerpoint/2010/main" val="13439305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498291" y="560616"/>
            <a:ext cx="11195417" cy="5616347"/>
          </a:xfrm>
          <a:prstGeom prst="rect">
            <a:avLst/>
          </a:prstGeom>
        </p:spPr>
      </p:pic>
    </p:spTree>
    <p:extLst>
      <p:ext uri="{BB962C8B-B14F-4D97-AF65-F5344CB8AC3E}">
        <p14:creationId xmlns:p14="http://schemas.microsoft.com/office/powerpoint/2010/main" val="22060815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Oracle problem </a:t>
            </a:r>
            <a:br>
              <a:rPr lang="en-US" dirty="0" smtClean="0"/>
            </a:br>
            <a:endParaRPr lang="en-US" dirty="0"/>
          </a:p>
        </p:txBody>
      </p:sp>
      <p:sp>
        <p:nvSpPr>
          <p:cNvPr id="3" name="Content Placeholder 2"/>
          <p:cNvSpPr>
            <a:spLocks noGrp="1"/>
          </p:cNvSpPr>
          <p:nvPr>
            <p:ph idx="1"/>
          </p:nvPr>
        </p:nvSpPr>
        <p:spPr/>
        <p:txBody>
          <a:bodyPr/>
          <a:lstStyle/>
          <a:p>
            <a:r>
              <a:rPr lang="en-US" dirty="0" smtClean="0"/>
              <a:t>The </a:t>
            </a:r>
            <a:r>
              <a:rPr lang="en-US" dirty="0"/>
              <a:t>oracle problem is these two pieces combined:</a:t>
            </a:r>
          </a:p>
          <a:p>
            <a:r>
              <a:rPr lang="en-US" dirty="0"/>
              <a:t>Blockchains alone can’t access outside data.</a:t>
            </a:r>
          </a:p>
          <a:p>
            <a:r>
              <a:rPr lang="en-US" dirty="0"/>
              <a:t>Using centralized oracles nullifies the advantage of smart contracts — and are major security risks.</a:t>
            </a:r>
          </a:p>
          <a:p>
            <a:endParaRPr lang="en-US" dirty="0"/>
          </a:p>
        </p:txBody>
      </p:sp>
    </p:spTree>
    <p:extLst>
      <p:ext uri="{BB962C8B-B14F-4D97-AF65-F5344CB8AC3E}">
        <p14:creationId xmlns:p14="http://schemas.microsoft.com/office/powerpoint/2010/main" val="25156566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Decentralized oracle</a:t>
            </a:r>
            <a:endParaRPr lang="en-US" dirty="0"/>
          </a:p>
        </p:txBody>
      </p:sp>
      <p:sp>
        <p:nvSpPr>
          <p:cNvPr id="3" name="Content Placeholder 2"/>
          <p:cNvSpPr>
            <a:spLocks noGrp="1"/>
          </p:cNvSpPr>
          <p:nvPr>
            <p:ph idx="1"/>
          </p:nvPr>
        </p:nvSpPr>
        <p:spPr/>
        <p:txBody>
          <a:bodyPr/>
          <a:lstStyle/>
          <a:p>
            <a:r>
              <a:rPr lang="en-US" dirty="0" smtClean="0"/>
              <a:t>A decentralized oracle or decentralized oracle network is a group of independent blockchain oracles that provide data to a blockchain. </a:t>
            </a:r>
          </a:p>
          <a:p>
            <a:r>
              <a:rPr lang="en-US" dirty="0" smtClean="0"/>
              <a:t>Every independent node or oracle in the decentralized oracle network independently retrieves data from an off-chain source and brings it on-chain. </a:t>
            </a:r>
          </a:p>
          <a:p>
            <a:r>
              <a:rPr lang="en-US" dirty="0" smtClean="0"/>
              <a:t>The data is then aggregated so the system can come to a deterministic value of truth for that data point. Decentralized oracles solve the oracle problem.</a:t>
            </a:r>
            <a:endParaRPr lang="en-US" dirty="0"/>
          </a:p>
        </p:txBody>
      </p:sp>
    </p:spTree>
    <p:extLst>
      <p:ext uri="{BB962C8B-B14F-4D97-AF65-F5344CB8AC3E}">
        <p14:creationId xmlns:p14="http://schemas.microsoft.com/office/powerpoint/2010/main" val="1349906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Upgradeable Contract</a:t>
            </a:r>
            <a:endParaRPr lang="en-US" dirty="0"/>
          </a:p>
        </p:txBody>
      </p:sp>
      <p:sp>
        <p:nvSpPr>
          <p:cNvPr id="3" name="Content Placeholder 2"/>
          <p:cNvSpPr>
            <a:spLocks noGrp="1"/>
          </p:cNvSpPr>
          <p:nvPr>
            <p:ph idx="1"/>
          </p:nvPr>
        </p:nvSpPr>
        <p:spPr/>
        <p:txBody>
          <a:bodyPr/>
          <a:lstStyle/>
          <a:p>
            <a:r>
              <a:rPr lang="en-US" dirty="0"/>
              <a:t>When smart contracts are deployed into the Ethereum blockchain, they are immutable and therefore, not </a:t>
            </a:r>
            <a:r>
              <a:rPr lang="en-US" dirty="0" smtClean="0"/>
              <a:t>upgradable. </a:t>
            </a:r>
          </a:p>
          <a:p>
            <a:r>
              <a:rPr lang="en-US" dirty="0"/>
              <a:t>Once you create them there is no way to alter them, effectively acting as an unbreakable contract among participants.</a:t>
            </a:r>
            <a:endParaRPr lang="en-US" dirty="0" smtClean="0"/>
          </a:p>
          <a:p>
            <a:r>
              <a:rPr lang="en-US" dirty="0"/>
              <a:t>However, in the real world, we may need to </a:t>
            </a:r>
            <a:r>
              <a:rPr lang="en-US" dirty="0" smtClean="0"/>
              <a:t>modify contract </a:t>
            </a:r>
            <a:r>
              <a:rPr lang="en-US" dirty="0"/>
              <a:t>code due to various reasons: fixing bug, modifying business logic</a:t>
            </a:r>
            <a:r>
              <a:rPr lang="en-US" dirty="0" smtClean="0"/>
              <a:t>, upgrading </a:t>
            </a:r>
            <a:r>
              <a:rPr lang="en-US" dirty="0"/>
              <a:t>functionality, etc. After</a:t>
            </a:r>
            <a:endParaRPr lang="en-US" dirty="0"/>
          </a:p>
        </p:txBody>
      </p:sp>
    </p:spTree>
    <p:extLst>
      <p:ext uri="{BB962C8B-B14F-4D97-AF65-F5344CB8AC3E}">
        <p14:creationId xmlns:p14="http://schemas.microsoft.com/office/powerpoint/2010/main" val="11191659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1026" name="Picture 2" descr="Decentralized Oracles are the solution to the Oracle Proble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19086"/>
            <a:ext cx="12197812" cy="6119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44350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Chainlink</a:t>
            </a:r>
            <a:r>
              <a:rPr lang="en-US" b="1" dirty="0"/>
              <a:t>, a Decentralized Oracle </a:t>
            </a:r>
            <a:r>
              <a:rPr lang="en-US" b="1" dirty="0" smtClean="0"/>
              <a:t>Network</a:t>
            </a:r>
            <a:endParaRPr lang="en-US" dirty="0"/>
          </a:p>
        </p:txBody>
      </p:sp>
      <p:sp>
        <p:nvSpPr>
          <p:cNvPr id="4" name="Rectangle 3"/>
          <p:cNvSpPr/>
          <p:nvPr/>
        </p:nvSpPr>
        <p:spPr>
          <a:xfrm>
            <a:off x="1029494" y="6311900"/>
            <a:ext cx="4497321" cy="369332"/>
          </a:xfrm>
          <a:prstGeom prst="rect">
            <a:avLst/>
          </a:prstGeom>
        </p:spPr>
        <p:txBody>
          <a:bodyPr wrap="none">
            <a:spAutoFit/>
          </a:bodyPr>
          <a:lstStyle/>
          <a:p>
            <a:r>
              <a:rPr lang="en-US" dirty="0" smtClean="0"/>
              <a:t>https://</a:t>
            </a:r>
            <a:r>
              <a:rPr lang="en-US" dirty="0" err="1" smtClean="0"/>
              <a:t>research.chain.link</a:t>
            </a:r>
            <a:r>
              <a:rPr lang="en-US" dirty="0" smtClean="0"/>
              <a:t>/whitepaper-</a:t>
            </a:r>
            <a:r>
              <a:rPr lang="en-US" dirty="0" err="1" smtClean="0"/>
              <a:t>v2.pdf</a:t>
            </a:r>
            <a:endParaRPr lang="en-US" dirty="0"/>
          </a:p>
        </p:txBody>
      </p:sp>
      <p:pic>
        <p:nvPicPr>
          <p:cNvPr id="7" name="solutions-diagram-v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88911" y="1872699"/>
            <a:ext cx="10515600" cy="3546475"/>
          </a:xfrm>
        </p:spPr>
      </p:pic>
      <p:sp>
        <p:nvSpPr>
          <p:cNvPr id="8" name="Rectangle 7"/>
          <p:cNvSpPr/>
          <p:nvPr/>
        </p:nvSpPr>
        <p:spPr>
          <a:xfrm>
            <a:off x="6096000" y="6311900"/>
            <a:ext cx="2732736" cy="369332"/>
          </a:xfrm>
          <a:prstGeom prst="rect">
            <a:avLst/>
          </a:prstGeom>
        </p:spPr>
        <p:txBody>
          <a:bodyPr wrap="none">
            <a:spAutoFit/>
          </a:bodyPr>
          <a:lstStyle/>
          <a:p>
            <a:r>
              <a:rPr lang="en-US" smtClean="0"/>
              <a:t>https://</a:t>
            </a:r>
            <a:r>
              <a:rPr lang="en-US" dirty="0" err="1" smtClean="0"/>
              <a:t>chain.link</a:t>
            </a:r>
            <a:r>
              <a:rPr lang="en-US" dirty="0" smtClean="0"/>
              <a:t>/solutions</a:t>
            </a:r>
            <a:endParaRPr lang="en-US" dirty="0"/>
          </a:p>
        </p:txBody>
      </p:sp>
    </p:spTree>
    <p:extLst>
      <p:ext uri="{BB962C8B-B14F-4D97-AF65-F5344CB8AC3E}">
        <p14:creationId xmlns:p14="http://schemas.microsoft.com/office/powerpoint/2010/main" val="30077528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Generating Random Numbers</a:t>
            </a:r>
            <a:endParaRPr lang="en-US" dirty="0"/>
          </a:p>
        </p:txBody>
      </p:sp>
      <p:sp>
        <p:nvSpPr>
          <p:cNvPr id="3" name="Content Placeholder 2"/>
          <p:cNvSpPr>
            <a:spLocks noGrp="1"/>
          </p:cNvSpPr>
          <p:nvPr>
            <p:ph idx="1"/>
          </p:nvPr>
        </p:nvSpPr>
        <p:spPr/>
        <p:txBody>
          <a:bodyPr/>
          <a:lstStyle/>
          <a:p>
            <a:r>
              <a:rPr lang="en-US" dirty="0"/>
              <a:t>The problem stems from the fact that when transactions are mined, they need to be confirmed by more than one node on the network. </a:t>
            </a:r>
            <a:endParaRPr lang="en-US" dirty="0" smtClean="0"/>
          </a:p>
          <a:p>
            <a:r>
              <a:rPr lang="en-US" dirty="0" smtClean="0"/>
              <a:t>This </a:t>
            </a:r>
            <a:r>
              <a:rPr lang="en-US" dirty="0"/>
              <a:t>means that every node must come to the same conclusion. So, if a function was truly random, each node would come to a different conclusion, resulting in an unconfirmed transaction</a:t>
            </a:r>
            <a:r>
              <a:rPr lang="en-US" dirty="0" smtClean="0"/>
              <a:t>.</a:t>
            </a:r>
          </a:p>
          <a:p>
            <a:r>
              <a:rPr lang="en-US" dirty="0"/>
              <a:t>There have been workarounds that result in a pseudo-random generation, but until now all known methods have been either not truly random, or vulnerable to manipulation</a:t>
            </a:r>
            <a:endParaRPr lang="en-US" dirty="0" smtClean="0"/>
          </a:p>
          <a:p>
            <a:r>
              <a:rPr lang="en-US" dirty="0" smtClean="0"/>
              <a:t>A common approach is to use the block time, sender address, and a nonce to create enough randomness.</a:t>
            </a:r>
            <a:endParaRPr lang="en-US" dirty="0"/>
          </a:p>
        </p:txBody>
      </p:sp>
    </p:spTree>
    <p:extLst>
      <p:ext uri="{BB962C8B-B14F-4D97-AF65-F5344CB8AC3E}">
        <p14:creationId xmlns:p14="http://schemas.microsoft.com/office/powerpoint/2010/main" val="40490294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Generating Random Numbers</a:t>
            </a:r>
            <a:endParaRPr lang="en-US" dirty="0"/>
          </a:p>
        </p:txBody>
      </p:sp>
      <p:sp>
        <p:nvSpPr>
          <p:cNvPr id="3" name="Content Placeholder 2"/>
          <p:cNvSpPr>
            <a:spLocks noGrp="1"/>
          </p:cNvSpPr>
          <p:nvPr>
            <p:ph idx="1"/>
          </p:nvPr>
        </p:nvSpPr>
        <p:spPr/>
        <p:txBody>
          <a:bodyPr>
            <a:normAutofit lnSpcReduction="10000"/>
          </a:bodyPr>
          <a:lstStyle/>
          <a:p>
            <a:r>
              <a:rPr lang="en-US" dirty="0" err="1" smtClean="0"/>
              <a:t>Blockhash</a:t>
            </a:r>
            <a:r>
              <a:rPr lang="en-US" dirty="0" smtClean="0"/>
              <a:t>-based randomness weakness</a:t>
            </a:r>
          </a:p>
          <a:p>
            <a:r>
              <a:rPr lang="en-US" dirty="0" smtClean="0"/>
              <a:t>Suppose </a:t>
            </a:r>
            <a:r>
              <a:rPr lang="en-US" dirty="0"/>
              <a:t>a contract makes decisions based on the parity of the last bit in the hash of the block at a certain height. </a:t>
            </a:r>
            <a:endParaRPr lang="en-US" dirty="0" smtClean="0"/>
          </a:p>
          <a:p>
            <a:r>
              <a:rPr lang="en-US" dirty="0" smtClean="0"/>
              <a:t>This </a:t>
            </a:r>
            <a:r>
              <a:rPr lang="en-US" dirty="0"/>
              <a:t>looks like a 50/50 outcome, but consider that a miner (or coalition of miners) who produces one third of the blocks on average may decide to throw out winning blocks for which the last bit of the </a:t>
            </a:r>
            <a:r>
              <a:rPr lang="en-US" dirty="0" err="1"/>
              <a:t>blockhash</a:t>
            </a:r>
            <a:r>
              <a:rPr lang="en-US" dirty="0"/>
              <a:t> is </a:t>
            </a:r>
            <a:r>
              <a:rPr lang="en-US" dirty="0" smtClean="0"/>
              <a:t>one.</a:t>
            </a:r>
          </a:p>
          <a:p>
            <a:r>
              <a:rPr lang="en-US" dirty="0"/>
              <a:t>In this case, the miner could bias the zero outcome from a reliable 50% likelihood to a 2/</a:t>
            </a:r>
            <a:r>
              <a:rPr lang="en-US" dirty="0" err="1"/>
              <a:t>3rds</a:t>
            </a:r>
            <a:r>
              <a:rPr lang="en-US" dirty="0"/>
              <a:t> likelihood, leading to the loss of user funds from any smart contract relying on this method of randomness generation</a:t>
            </a:r>
          </a:p>
        </p:txBody>
      </p:sp>
    </p:spTree>
    <p:extLst>
      <p:ext uri="{BB962C8B-B14F-4D97-AF65-F5344CB8AC3E}">
        <p14:creationId xmlns:p14="http://schemas.microsoft.com/office/powerpoint/2010/main" val="15413024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Off Chain Randomness</a:t>
            </a:r>
            <a:endParaRPr lang="en-US" dirty="0"/>
          </a:p>
        </p:txBody>
      </p:sp>
      <p:sp>
        <p:nvSpPr>
          <p:cNvPr id="3" name="Content Placeholder 2"/>
          <p:cNvSpPr>
            <a:spLocks noGrp="1"/>
          </p:cNvSpPr>
          <p:nvPr>
            <p:ph idx="1"/>
          </p:nvPr>
        </p:nvSpPr>
        <p:spPr/>
        <p:txBody>
          <a:bodyPr/>
          <a:lstStyle/>
          <a:p>
            <a:r>
              <a:rPr lang="en-US" dirty="0" smtClean="0"/>
              <a:t>A </a:t>
            </a:r>
            <a:r>
              <a:rPr lang="en-US" dirty="0"/>
              <a:t>random number is generated off-chain and brought on-chain. </a:t>
            </a:r>
            <a:endParaRPr lang="en-US" dirty="0" smtClean="0"/>
          </a:p>
          <a:p>
            <a:r>
              <a:rPr lang="en-US" dirty="0" smtClean="0"/>
              <a:t>However</a:t>
            </a:r>
            <a:r>
              <a:rPr lang="en-US" dirty="0"/>
              <a:t>, without cryptographic verification that the off-chain value is unbiased, there’s an opportunity for the result to be manipulated by the off-chain provider and/or by the data transport layer putting that random value on-chain. </a:t>
            </a:r>
            <a:endParaRPr lang="en-US" dirty="0" smtClean="0"/>
          </a:p>
          <a:p>
            <a:r>
              <a:rPr lang="en-US" dirty="0" smtClean="0"/>
              <a:t>Likewise</a:t>
            </a:r>
            <a:r>
              <a:rPr lang="en-US" dirty="0"/>
              <a:t>, the application’s users are forced to assume that the randomness is produced fairly and has been brought on-chain without being changed </a:t>
            </a:r>
            <a:r>
              <a:rPr lang="en-US" dirty="0" err="1"/>
              <a:t>en</a:t>
            </a:r>
            <a:r>
              <a:rPr lang="en-US" dirty="0"/>
              <a:t> route to the application.</a:t>
            </a:r>
          </a:p>
        </p:txBody>
      </p:sp>
    </p:spTree>
    <p:extLst>
      <p:ext uri="{BB962C8B-B14F-4D97-AF65-F5344CB8AC3E}">
        <p14:creationId xmlns:p14="http://schemas.microsoft.com/office/powerpoint/2010/main" val="30349189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of Randomness</a:t>
            </a:r>
            <a:endParaRPr lang="en-US" dirty="0"/>
          </a:p>
        </p:txBody>
      </p:sp>
      <p:sp>
        <p:nvSpPr>
          <p:cNvPr id="3" name="Content Placeholder 2"/>
          <p:cNvSpPr>
            <a:spLocks noGrp="1"/>
          </p:cNvSpPr>
          <p:nvPr>
            <p:ph idx="1"/>
          </p:nvPr>
        </p:nvSpPr>
        <p:spPr/>
        <p:txBody>
          <a:bodyPr>
            <a:normAutofit fontScale="92500" lnSpcReduction="20000"/>
          </a:bodyPr>
          <a:lstStyle/>
          <a:p>
            <a:pPr fontAlgn="base"/>
            <a:r>
              <a:rPr lang="en-US" dirty="0" smtClean="0"/>
              <a:t>Build </a:t>
            </a:r>
            <a:r>
              <a:rPr lang="en-US" dirty="0"/>
              <a:t>reliable smart contracts for any applications that require unpredictable outcomes to:</a:t>
            </a:r>
          </a:p>
          <a:p>
            <a:pPr fontAlgn="base"/>
            <a:r>
              <a:rPr lang="en-US" dirty="0"/>
              <a:t>Make games more trustworthy by using a source of randomness that is verifiable on-chain, allowing developers to provide additional proof to security-sensitive users.</a:t>
            </a:r>
          </a:p>
          <a:p>
            <a:pPr fontAlgn="base"/>
            <a:r>
              <a:rPr lang="en-US" dirty="0"/>
              <a:t>Make games more fun by generating challenging and unpredictable scenarios and environments, and assigning unpredictable player rewards like loot drops.</a:t>
            </a:r>
          </a:p>
          <a:p>
            <a:pPr fontAlgn="base"/>
            <a:r>
              <a:rPr lang="en-US" dirty="0"/>
              <a:t>Generate provably random assignments of duties and resources, e.g. randomly assigning judges to cases or auditors to firms under scrutiny.</a:t>
            </a:r>
          </a:p>
          <a:p>
            <a:pPr fontAlgn="base"/>
            <a:r>
              <a:rPr lang="en-US" dirty="0"/>
              <a:t>Choose a representative sample of observers eligible to vote on a proposal the contract needs to establish consensus for (surveys are an efficient way to provide extra </a:t>
            </a:r>
            <a:r>
              <a:rPr lang="en-US" dirty="0" err="1"/>
              <a:t>sybil</a:t>
            </a:r>
            <a:r>
              <a:rPr lang="en-US" dirty="0"/>
              <a:t> resistance).</a:t>
            </a:r>
          </a:p>
          <a:p>
            <a:endParaRPr lang="en-US" dirty="0"/>
          </a:p>
        </p:txBody>
      </p:sp>
    </p:spTree>
    <p:extLst>
      <p:ext uri="{BB962C8B-B14F-4D97-AF65-F5344CB8AC3E}">
        <p14:creationId xmlns:p14="http://schemas.microsoft.com/office/powerpoint/2010/main" val="123922308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Chainlink</a:t>
            </a:r>
            <a:r>
              <a:rPr lang="en-US" b="1" dirty="0" smtClean="0"/>
              <a:t> </a:t>
            </a:r>
            <a:r>
              <a:rPr lang="en-US" b="1" dirty="0" err="1" smtClean="0"/>
              <a:t>VRF</a:t>
            </a:r>
            <a:endParaRPr lang="en-US" dirty="0"/>
          </a:p>
        </p:txBody>
      </p:sp>
      <p:sp>
        <p:nvSpPr>
          <p:cNvPr id="3" name="Content Placeholder 2"/>
          <p:cNvSpPr>
            <a:spLocks noGrp="1"/>
          </p:cNvSpPr>
          <p:nvPr>
            <p:ph idx="1"/>
          </p:nvPr>
        </p:nvSpPr>
        <p:spPr/>
        <p:txBody>
          <a:bodyPr>
            <a:normAutofit fontScale="92500" lnSpcReduction="10000"/>
          </a:bodyPr>
          <a:lstStyle/>
          <a:p>
            <a:r>
              <a:rPr lang="en-US" dirty="0"/>
              <a:t>In brief, a smart contract requests randomness by providing a seed to </a:t>
            </a:r>
            <a:r>
              <a:rPr lang="en-US" dirty="0" err="1"/>
              <a:t>Chainlink</a:t>
            </a:r>
            <a:r>
              <a:rPr lang="en-US" dirty="0"/>
              <a:t>. </a:t>
            </a:r>
            <a:endParaRPr lang="en-US" dirty="0" smtClean="0"/>
          </a:p>
          <a:p>
            <a:r>
              <a:rPr lang="en-US" dirty="0" smtClean="0"/>
              <a:t>The </a:t>
            </a:r>
            <a:r>
              <a:rPr lang="en-US" dirty="0"/>
              <a:t>seed, which should be unpredictable to the oracles it’s being provided to, is used to generate a random number, which is then sent to the contract on-chain. </a:t>
            </a:r>
            <a:endParaRPr lang="en-US" dirty="0" smtClean="0"/>
          </a:p>
          <a:p>
            <a:r>
              <a:rPr lang="en-US" dirty="0" smtClean="0"/>
              <a:t>Each </a:t>
            </a:r>
            <a:r>
              <a:rPr lang="en-US" dirty="0"/>
              <a:t>oracle uses its own secret key when generating randomness. When the result is published on-chain along with a proof, it is verified using the oracle’s public key and the application’s seed. </a:t>
            </a:r>
            <a:endParaRPr lang="en-US" dirty="0" smtClean="0"/>
          </a:p>
          <a:p>
            <a:r>
              <a:rPr lang="en-US" dirty="0" smtClean="0"/>
              <a:t>Relying </a:t>
            </a:r>
            <a:r>
              <a:rPr lang="en-US" dirty="0"/>
              <a:t>on the widely accepted signature and proof verification capabilities of a blockchain, this enables contracts to consume only randomness that has also been verified by the same on-chain environment running the contract itself</a:t>
            </a:r>
          </a:p>
        </p:txBody>
      </p:sp>
      <p:sp>
        <p:nvSpPr>
          <p:cNvPr id="5" name="Rectangle 4"/>
          <p:cNvSpPr/>
          <p:nvPr/>
        </p:nvSpPr>
        <p:spPr>
          <a:xfrm>
            <a:off x="838200" y="6488668"/>
            <a:ext cx="9367934" cy="369332"/>
          </a:xfrm>
          <a:prstGeom prst="rect">
            <a:avLst/>
          </a:prstGeom>
        </p:spPr>
        <p:txBody>
          <a:bodyPr wrap="square">
            <a:spAutoFit/>
          </a:bodyPr>
          <a:lstStyle/>
          <a:p>
            <a:r>
              <a:rPr lang="en-US" dirty="0" smtClean="0"/>
              <a:t>https://</a:t>
            </a:r>
            <a:r>
              <a:rPr lang="en-US" dirty="0" err="1" smtClean="0"/>
              <a:t>blog.chain.link</a:t>
            </a:r>
            <a:r>
              <a:rPr lang="en-US" dirty="0" smtClean="0"/>
              <a:t>/verifiable-random-functions-vrf-random-number-generation-rng-feature/</a:t>
            </a:r>
            <a:endParaRPr lang="en-US" dirty="0"/>
          </a:p>
        </p:txBody>
      </p:sp>
    </p:spTree>
    <p:extLst>
      <p:ext uri="{BB962C8B-B14F-4D97-AF65-F5344CB8AC3E}">
        <p14:creationId xmlns:p14="http://schemas.microsoft.com/office/powerpoint/2010/main" val="5573868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2050" name="Picture 2" descr="Blockchain smart contracts access randomness through Chainlink VRF"/>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34481" y="509994"/>
            <a:ext cx="10991461" cy="6162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67012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Chainlink</a:t>
            </a:r>
            <a:r>
              <a:rPr lang="en-US" b="1" dirty="0" smtClean="0"/>
              <a:t> </a:t>
            </a:r>
            <a:r>
              <a:rPr lang="en-US" b="1" dirty="0" err="1" smtClean="0"/>
              <a:t>VRF</a:t>
            </a:r>
            <a:endParaRPr lang="en-US" dirty="0"/>
          </a:p>
        </p:txBody>
      </p:sp>
      <p:sp>
        <p:nvSpPr>
          <p:cNvPr id="3" name="Content Placeholder 2"/>
          <p:cNvSpPr>
            <a:spLocks noGrp="1"/>
          </p:cNvSpPr>
          <p:nvPr>
            <p:ph idx="1"/>
          </p:nvPr>
        </p:nvSpPr>
        <p:spPr/>
        <p:txBody>
          <a:bodyPr/>
          <a:lstStyle/>
          <a:p>
            <a:r>
              <a:rPr lang="en-US" b="1" dirty="0" err="1"/>
              <a:t>Chainlink</a:t>
            </a:r>
            <a:r>
              <a:rPr lang="en-US" b="1" dirty="0"/>
              <a:t> </a:t>
            </a:r>
            <a:r>
              <a:rPr lang="en-US" b="1" dirty="0" err="1"/>
              <a:t>VRF</a:t>
            </a:r>
            <a:r>
              <a:rPr lang="en-US" dirty="0"/>
              <a:t>, which utilizes verifiable random functions to generate randomness on-chain. That way it can be used by smart contracts developers as a source of the tamper-proof random-number generator.</a:t>
            </a:r>
          </a:p>
          <a:p>
            <a:r>
              <a:rPr lang="en-US" dirty="0"/>
              <a:t>It can be used by smart contracts in many applications such as </a:t>
            </a:r>
            <a:r>
              <a:rPr lang="en-US" dirty="0" err="1"/>
              <a:t>NFTs</a:t>
            </a:r>
            <a:r>
              <a:rPr lang="en-US" dirty="0"/>
              <a:t>, in blockchain games</a:t>
            </a:r>
          </a:p>
          <a:p>
            <a:endParaRPr lang="en-US" dirty="0"/>
          </a:p>
        </p:txBody>
      </p:sp>
      <p:pic>
        <p:nvPicPr>
          <p:cNvPr id="4" name="Picture 3"/>
          <p:cNvPicPr>
            <a:picLocks noChangeAspect="1"/>
          </p:cNvPicPr>
          <p:nvPr/>
        </p:nvPicPr>
        <p:blipFill>
          <a:blip r:embed="rId2"/>
          <a:stretch>
            <a:fillRect/>
          </a:stretch>
        </p:blipFill>
        <p:spPr>
          <a:xfrm>
            <a:off x="1080796" y="4376616"/>
            <a:ext cx="9457986" cy="2481384"/>
          </a:xfrm>
          <a:prstGeom prst="rect">
            <a:avLst/>
          </a:prstGeom>
        </p:spPr>
      </p:pic>
    </p:spTree>
    <p:extLst>
      <p:ext uri="{BB962C8B-B14F-4D97-AF65-F5344CB8AC3E}">
        <p14:creationId xmlns:p14="http://schemas.microsoft.com/office/powerpoint/2010/main" val="333440196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Chainlink</a:t>
            </a:r>
            <a:r>
              <a:rPr lang="en-US" b="1" dirty="0" smtClean="0"/>
              <a:t> </a:t>
            </a:r>
            <a:r>
              <a:rPr lang="en-US" b="1" dirty="0" err="1" smtClean="0"/>
              <a:t>VRF</a:t>
            </a:r>
            <a:endParaRPr lang="en-US" dirty="0"/>
          </a:p>
        </p:txBody>
      </p:sp>
      <p:sp>
        <p:nvSpPr>
          <p:cNvPr id="3" name="Content Placeholder 2"/>
          <p:cNvSpPr>
            <a:spLocks noGrp="1"/>
          </p:cNvSpPr>
          <p:nvPr>
            <p:ph idx="1"/>
          </p:nvPr>
        </p:nvSpPr>
        <p:spPr/>
        <p:txBody>
          <a:bodyPr/>
          <a:lstStyle/>
          <a:p>
            <a:r>
              <a:rPr lang="en-US" dirty="0" err="1"/>
              <a:t>VRF</a:t>
            </a:r>
            <a:r>
              <a:rPr lang="en-US" dirty="0"/>
              <a:t> works over a few transactions.</a:t>
            </a:r>
          </a:p>
          <a:p>
            <a:r>
              <a:rPr lang="en-US" dirty="0"/>
              <a:t>Here’s the sequence of events:</a:t>
            </a:r>
          </a:p>
          <a:p>
            <a:pPr lvl="1"/>
            <a:r>
              <a:rPr lang="en-US" dirty="0"/>
              <a:t>Your smart contract requests a random number from </a:t>
            </a:r>
            <a:r>
              <a:rPr lang="en-US" dirty="0" err="1"/>
              <a:t>VRF</a:t>
            </a:r>
            <a:r>
              <a:rPr lang="en-US" dirty="0"/>
              <a:t>, </a:t>
            </a:r>
            <a:r>
              <a:rPr lang="en-US" b="1" dirty="0"/>
              <a:t>via transaction.</a:t>
            </a:r>
            <a:endParaRPr lang="en-US" dirty="0"/>
          </a:p>
          <a:p>
            <a:pPr lvl="1"/>
            <a:r>
              <a:rPr lang="en-US" dirty="0" err="1"/>
              <a:t>VRF</a:t>
            </a:r>
            <a:r>
              <a:rPr lang="en-US" dirty="0"/>
              <a:t> generates that number and verifies it.</a:t>
            </a:r>
          </a:p>
          <a:p>
            <a:pPr lvl="1"/>
            <a:r>
              <a:rPr lang="en-US" dirty="0" err="1"/>
              <a:t>VRF</a:t>
            </a:r>
            <a:r>
              <a:rPr lang="en-US" dirty="0"/>
              <a:t> prepares the response.</a:t>
            </a:r>
          </a:p>
          <a:p>
            <a:pPr lvl="1"/>
            <a:r>
              <a:rPr lang="en-US" dirty="0" err="1"/>
              <a:t>VRF</a:t>
            </a:r>
            <a:r>
              <a:rPr lang="en-US" dirty="0"/>
              <a:t> then sends the number back to your contract, </a:t>
            </a:r>
            <a:r>
              <a:rPr lang="en-US" b="1" dirty="0"/>
              <a:t>via another transaction.</a:t>
            </a:r>
            <a:endParaRPr lang="en-US" dirty="0"/>
          </a:p>
          <a:p>
            <a:endParaRPr lang="en-US" dirty="0"/>
          </a:p>
        </p:txBody>
      </p:sp>
    </p:spTree>
    <p:extLst>
      <p:ext uri="{BB962C8B-B14F-4D97-AF65-F5344CB8AC3E}">
        <p14:creationId xmlns:p14="http://schemas.microsoft.com/office/powerpoint/2010/main" val="7973313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Migration</a:t>
            </a:r>
            <a:endParaRPr lang="en-US" dirty="0"/>
          </a:p>
        </p:txBody>
      </p:sp>
      <p:sp>
        <p:nvSpPr>
          <p:cNvPr id="3" name="Content Placeholder 2"/>
          <p:cNvSpPr>
            <a:spLocks noGrp="1"/>
          </p:cNvSpPr>
          <p:nvPr>
            <p:ph idx="1"/>
          </p:nvPr>
        </p:nvSpPr>
        <p:spPr/>
        <p:txBody>
          <a:bodyPr>
            <a:normAutofit/>
          </a:bodyPr>
          <a:lstStyle/>
          <a:p>
            <a:r>
              <a:rPr lang="en-US" dirty="0"/>
              <a:t>The most obvious way will be something like this:</a:t>
            </a:r>
          </a:p>
          <a:p>
            <a:pPr lvl="1"/>
            <a:r>
              <a:rPr lang="en-US" dirty="0"/>
              <a:t>Create &amp; deploy a new version of the contract.</a:t>
            </a:r>
          </a:p>
          <a:p>
            <a:pPr lvl="1"/>
            <a:r>
              <a:rPr lang="en-US" dirty="0"/>
              <a:t>Manually migrate all states from the old contract to the new contract.</a:t>
            </a:r>
          </a:p>
          <a:p>
            <a:r>
              <a:rPr lang="en-US" dirty="0"/>
              <a:t>This seems to work, but has several problems.</a:t>
            </a:r>
          </a:p>
          <a:p>
            <a:pPr lvl="1"/>
            <a:r>
              <a:rPr lang="en-US" dirty="0"/>
              <a:t>Migrating the contract state can be expensive.</a:t>
            </a:r>
          </a:p>
          <a:p>
            <a:pPr lvl="1"/>
            <a:r>
              <a:rPr lang="en-US" dirty="0"/>
              <a:t>As we create &amp; deploy a new contract, the </a:t>
            </a:r>
            <a:r>
              <a:rPr lang="en-US" i="1" dirty="0"/>
              <a:t>contract address </a:t>
            </a:r>
            <a:r>
              <a:rPr lang="en-US" dirty="0"/>
              <a:t>will change. So you would need to update all contracts that interacted with the old contract to use the address of the new version.</a:t>
            </a:r>
          </a:p>
          <a:p>
            <a:pPr lvl="1"/>
            <a:r>
              <a:rPr lang="en-US" dirty="0"/>
              <a:t>You would also have to reach out to all your users and convince them to start using the new contract and handle both contracts being used simultaneously, as users are slow to migrate.</a:t>
            </a:r>
          </a:p>
          <a:p>
            <a:endParaRPr lang="en-US" dirty="0"/>
          </a:p>
        </p:txBody>
      </p:sp>
    </p:spTree>
    <p:extLst>
      <p:ext uri="{BB962C8B-B14F-4D97-AF65-F5344CB8AC3E}">
        <p14:creationId xmlns:p14="http://schemas.microsoft.com/office/powerpoint/2010/main" val="36165745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Chainlink</a:t>
            </a:r>
            <a:r>
              <a:rPr lang="en-US" b="1" dirty="0" smtClean="0"/>
              <a:t> </a:t>
            </a:r>
            <a:r>
              <a:rPr lang="en-US" b="1" dirty="0" err="1" smtClean="0"/>
              <a:t>VRF</a:t>
            </a:r>
            <a:endParaRPr lang="en-US" dirty="0"/>
          </a:p>
        </p:txBody>
      </p:sp>
      <p:sp>
        <p:nvSpPr>
          <p:cNvPr id="3" name="Content Placeholder 2"/>
          <p:cNvSpPr>
            <a:spLocks noGrp="1"/>
          </p:cNvSpPr>
          <p:nvPr>
            <p:ph idx="1"/>
          </p:nvPr>
        </p:nvSpPr>
        <p:spPr/>
        <p:txBody>
          <a:bodyPr/>
          <a:lstStyle/>
          <a:p>
            <a:r>
              <a:rPr lang="en-US" dirty="0" smtClean="0"/>
              <a:t>To consume randomness, your contract should inherit from </a:t>
            </a:r>
            <a:r>
              <a:rPr lang="en-US" dirty="0" err="1" smtClean="0"/>
              <a:t>VRFConsumerBase</a:t>
            </a:r>
            <a:r>
              <a:rPr lang="en-US" dirty="0" smtClean="0"/>
              <a:t> and define two required functions</a:t>
            </a:r>
          </a:p>
          <a:p>
            <a:endParaRPr lang="en-US" dirty="0" smtClean="0"/>
          </a:p>
          <a:p>
            <a:pPr lvl="1"/>
            <a:r>
              <a:rPr lang="en-US" dirty="0" err="1" smtClean="0"/>
              <a:t>requestRandomness</a:t>
            </a:r>
            <a:r>
              <a:rPr lang="en-US" dirty="0" smtClean="0"/>
              <a:t>, which makes the initial request for randomness.</a:t>
            </a:r>
          </a:p>
          <a:p>
            <a:pPr lvl="1"/>
            <a:r>
              <a:rPr lang="en-US" dirty="0" err="1" smtClean="0"/>
              <a:t>fulfillRandomness</a:t>
            </a:r>
            <a:r>
              <a:rPr lang="en-US" dirty="0" smtClean="0"/>
              <a:t>, which is the function that receives and does something with verified randomness.</a:t>
            </a:r>
          </a:p>
          <a:p>
            <a:r>
              <a:rPr lang="en-US" dirty="0" smtClean="0"/>
              <a:t>The contract should own enough LINK to pay the specified fee.</a:t>
            </a:r>
            <a:endParaRPr lang="en-US" dirty="0"/>
          </a:p>
        </p:txBody>
      </p:sp>
    </p:spTree>
    <p:extLst>
      <p:ext uri="{BB962C8B-B14F-4D97-AF65-F5344CB8AC3E}">
        <p14:creationId xmlns:p14="http://schemas.microsoft.com/office/powerpoint/2010/main" val="323981843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Randomness with </a:t>
            </a:r>
            <a:r>
              <a:rPr lang="en-US" dirty="0" err="1" smtClean="0"/>
              <a:t>VRF</a:t>
            </a:r>
            <a:endParaRPr lang="en-US" dirty="0"/>
          </a:p>
        </p:txBody>
      </p:sp>
      <p:sp>
        <p:nvSpPr>
          <p:cNvPr id="3" name="Content Placeholder 2"/>
          <p:cNvSpPr>
            <a:spLocks noGrp="1"/>
          </p:cNvSpPr>
          <p:nvPr>
            <p:ph idx="1"/>
          </p:nvPr>
        </p:nvSpPr>
        <p:spPr/>
        <p:txBody>
          <a:bodyPr>
            <a:normAutofit lnSpcReduction="10000"/>
          </a:bodyPr>
          <a:lstStyle/>
          <a:p>
            <a:r>
              <a:rPr lang="en-US" dirty="0" smtClean="0"/>
              <a:t>Create a contract that inherits from </a:t>
            </a:r>
            <a:r>
              <a:rPr lang="en-US" dirty="0" err="1" smtClean="0"/>
              <a:t>VRFConsumerBase</a:t>
            </a:r>
            <a:endParaRPr lang="en-US" dirty="0" smtClean="0"/>
          </a:p>
          <a:p>
            <a:r>
              <a:rPr lang="en-US" dirty="0" err="1" smtClean="0"/>
              <a:t>VRFConsumerBase</a:t>
            </a:r>
            <a:r>
              <a:rPr lang="en-US" dirty="0" smtClean="0"/>
              <a:t> comes with two functions vital to the </a:t>
            </a:r>
            <a:r>
              <a:rPr lang="en-US" dirty="0" err="1" smtClean="0"/>
              <a:t>VRF</a:t>
            </a:r>
            <a:r>
              <a:rPr lang="en-US" dirty="0" smtClean="0"/>
              <a:t> process. </a:t>
            </a:r>
          </a:p>
          <a:p>
            <a:pPr lvl="1"/>
            <a:r>
              <a:rPr lang="en-US" dirty="0" smtClean="0"/>
              <a:t>The first is called </a:t>
            </a:r>
            <a:r>
              <a:rPr lang="en-US" dirty="0" err="1" smtClean="0"/>
              <a:t>requestRandomness</a:t>
            </a:r>
            <a:r>
              <a:rPr lang="en-US" dirty="0" smtClean="0"/>
              <a:t> which is already implemented, and which we don’t need to override. This is the function that makes the initial call to </a:t>
            </a:r>
            <a:r>
              <a:rPr lang="en-US" dirty="0" err="1" smtClean="0"/>
              <a:t>VRF</a:t>
            </a:r>
            <a:r>
              <a:rPr lang="en-US" dirty="0" smtClean="0"/>
              <a:t>.</a:t>
            </a:r>
          </a:p>
          <a:p>
            <a:pPr lvl="1"/>
            <a:r>
              <a:rPr lang="en-US" dirty="0" smtClean="0"/>
              <a:t>The next is called </a:t>
            </a:r>
            <a:r>
              <a:rPr lang="en-US" dirty="0" err="1" smtClean="0"/>
              <a:t>fulfillRandomness</a:t>
            </a:r>
            <a:r>
              <a:rPr lang="en-US" dirty="0" smtClean="0"/>
              <a:t>, and this is the function which </a:t>
            </a:r>
            <a:r>
              <a:rPr lang="en-US" dirty="0" err="1" smtClean="0"/>
              <a:t>VRF</a:t>
            </a:r>
            <a:r>
              <a:rPr lang="en-US" dirty="0" smtClean="0"/>
              <a:t> calls back to when it has generated the number. We can override this to perform actions on the random number when it gets called.</a:t>
            </a:r>
          </a:p>
          <a:p>
            <a:r>
              <a:rPr lang="en-US" dirty="0" smtClean="0"/>
              <a:t>The contract is simply going to store the generated random number in a state variable, called </a:t>
            </a:r>
            <a:r>
              <a:rPr lang="en-US" dirty="0" err="1" smtClean="0"/>
              <a:t>randomNumber</a:t>
            </a:r>
            <a:r>
              <a:rPr lang="en-US" dirty="0" smtClean="0"/>
              <a:t>, so that we can query it when it’s finished</a:t>
            </a:r>
          </a:p>
          <a:p>
            <a:endParaRPr lang="en-US" dirty="0"/>
          </a:p>
        </p:txBody>
      </p:sp>
    </p:spTree>
    <p:extLst>
      <p:ext uri="{BB962C8B-B14F-4D97-AF65-F5344CB8AC3E}">
        <p14:creationId xmlns:p14="http://schemas.microsoft.com/office/powerpoint/2010/main" val="269634271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Randomness with </a:t>
            </a:r>
            <a:r>
              <a:rPr lang="en-US" dirty="0" err="1" smtClean="0"/>
              <a:t>VRF</a:t>
            </a:r>
            <a:endParaRPr lang="en-US" dirty="0"/>
          </a:p>
        </p:txBody>
      </p:sp>
      <p:sp>
        <p:nvSpPr>
          <p:cNvPr id="3" name="Content Placeholder 2"/>
          <p:cNvSpPr>
            <a:spLocks noGrp="1"/>
          </p:cNvSpPr>
          <p:nvPr>
            <p:ph idx="1"/>
          </p:nvPr>
        </p:nvSpPr>
        <p:spPr/>
        <p:txBody>
          <a:bodyPr/>
          <a:lstStyle/>
          <a:p>
            <a:r>
              <a:rPr lang="en-US" dirty="0" smtClean="0"/>
              <a:t>Callback function</a:t>
            </a:r>
            <a:endParaRPr lang="en-US" dirty="0"/>
          </a:p>
        </p:txBody>
      </p:sp>
      <p:pic>
        <p:nvPicPr>
          <p:cNvPr id="5" name="Picture 4"/>
          <p:cNvPicPr>
            <a:picLocks noChangeAspect="1"/>
          </p:cNvPicPr>
          <p:nvPr/>
        </p:nvPicPr>
        <p:blipFill>
          <a:blip r:embed="rId2"/>
          <a:stretch>
            <a:fillRect/>
          </a:stretch>
        </p:blipFill>
        <p:spPr>
          <a:xfrm>
            <a:off x="838200" y="2628058"/>
            <a:ext cx="10521593" cy="3100938"/>
          </a:xfrm>
          <a:prstGeom prst="rect">
            <a:avLst/>
          </a:prstGeom>
        </p:spPr>
      </p:pic>
    </p:spTree>
    <p:extLst>
      <p:ext uri="{BB962C8B-B14F-4D97-AF65-F5344CB8AC3E}">
        <p14:creationId xmlns:p14="http://schemas.microsoft.com/office/powerpoint/2010/main" val="178106322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Testnet</a:t>
            </a:r>
            <a:r>
              <a:rPr lang="en-US" dirty="0" smtClean="0"/>
              <a:t> Addresses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67031581"/>
              </p:ext>
            </p:extLst>
          </p:nvPr>
        </p:nvGraphicFramePr>
        <p:xfrm>
          <a:off x="1076130" y="3620278"/>
          <a:ext cx="10680441" cy="3106228"/>
        </p:xfrm>
        <a:graphic>
          <a:graphicData uri="http://schemas.openxmlformats.org/drawingml/2006/table">
            <a:tbl>
              <a:tblPr/>
              <a:tblGrid>
                <a:gridCol w="4603102">
                  <a:extLst>
                    <a:ext uri="{9D8B030D-6E8A-4147-A177-3AD203B41FA5}">
                      <a16:colId xmlns:a16="http://schemas.microsoft.com/office/drawing/2014/main" val="3528031598"/>
                    </a:ext>
                  </a:extLst>
                </a:gridCol>
                <a:gridCol w="6077339">
                  <a:extLst>
                    <a:ext uri="{9D8B030D-6E8A-4147-A177-3AD203B41FA5}">
                      <a16:colId xmlns:a16="http://schemas.microsoft.com/office/drawing/2014/main" val="3401372140"/>
                    </a:ext>
                  </a:extLst>
                </a:gridCol>
              </a:tblGrid>
              <a:tr h="436412">
                <a:tc>
                  <a:txBody>
                    <a:bodyPr/>
                    <a:lstStyle/>
                    <a:p>
                      <a:pPr algn="l"/>
                      <a:r>
                        <a:rPr lang="en-US" dirty="0">
                          <a:effectLst/>
                        </a:rPr>
                        <a:t>Item</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tc>
                  <a:txBody>
                    <a:bodyPr/>
                    <a:lstStyle/>
                    <a:p>
                      <a:pPr algn="l"/>
                      <a:r>
                        <a:rPr lang="en-US">
                          <a:effectLst/>
                        </a:rPr>
                        <a:t>Value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6F8FA"/>
                    </a:solidFill>
                  </a:tcPr>
                </a:tc>
                <a:extLst>
                  <a:ext uri="{0D108BD9-81ED-4DB2-BD59-A6C34878D82A}">
                    <a16:rowId xmlns:a16="http://schemas.microsoft.com/office/drawing/2014/main" val="2708917078"/>
                  </a:ext>
                </a:extLst>
              </a:tr>
              <a:tr h="744468">
                <a:tc>
                  <a:txBody>
                    <a:bodyPr/>
                    <a:lstStyle/>
                    <a:p>
                      <a:r>
                        <a:rPr lang="en-US">
                          <a:effectLst/>
                        </a:rPr>
                        <a:t>LINK</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dirty="0" err="1">
                          <a:effectLst/>
                        </a:rPr>
                        <a:t>0x01BE23585060835E02B77ef475b0Cc51aA1e0709</a:t>
                      </a:r>
                      <a:endParaRPr lang="en-US" dirty="0">
                        <a:effectLst/>
                      </a:endParaRP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3988720246"/>
                  </a:ext>
                </a:extLst>
              </a:tr>
              <a:tr h="744468">
                <a:tc>
                  <a:txBody>
                    <a:bodyPr/>
                    <a:lstStyle/>
                    <a:p>
                      <a:r>
                        <a:rPr lang="en-US" dirty="0" err="1">
                          <a:effectLst/>
                        </a:rPr>
                        <a:t>VRF</a:t>
                      </a:r>
                      <a:r>
                        <a:rPr lang="en-US" dirty="0">
                          <a:effectLst/>
                        </a:rPr>
                        <a:t> Coordinator</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BFCFD"/>
                    </a:solidFill>
                  </a:tcPr>
                </a:tc>
                <a:tc>
                  <a:txBody>
                    <a:bodyPr/>
                    <a:lstStyle/>
                    <a:p>
                      <a:r>
                        <a:rPr lang="en-US" dirty="0" err="1">
                          <a:effectLst/>
                        </a:rPr>
                        <a:t>0xb3dCcb4Cf7a26f6cf6B120Cf5A73875B7BBc655B</a:t>
                      </a:r>
                      <a:endParaRPr lang="en-US" dirty="0">
                        <a:effectLst/>
                      </a:endParaRP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BFCFD"/>
                    </a:solidFill>
                  </a:tcPr>
                </a:tc>
                <a:extLst>
                  <a:ext uri="{0D108BD9-81ED-4DB2-BD59-A6C34878D82A}">
                    <a16:rowId xmlns:a16="http://schemas.microsoft.com/office/drawing/2014/main" val="75561375"/>
                  </a:ext>
                </a:extLst>
              </a:tr>
              <a:tr h="744468">
                <a:tc>
                  <a:txBody>
                    <a:bodyPr/>
                    <a:lstStyle/>
                    <a:p>
                      <a:r>
                        <a:rPr lang="en-US">
                          <a:effectLst/>
                        </a:rPr>
                        <a:t>Key Hash</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tc>
                  <a:txBody>
                    <a:bodyPr/>
                    <a:lstStyle/>
                    <a:p>
                      <a:r>
                        <a:rPr lang="en-US" dirty="0">
                          <a:effectLst/>
                        </a:rPr>
                        <a:t>0x2ed0feb3e7fd2022120aa84fab1945545a9f2ffc9076fd6156fa96eaff4c1311</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FFFFF"/>
                    </a:solidFill>
                  </a:tcPr>
                </a:tc>
                <a:extLst>
                  <a:ext uri="{0D108BD9-81ED-4DB2-BD59-A6C34878D82A}">
                    <a16:rowId xmlns:a16="http://schemas.microsoft.com/office/drawing/2014/main" val="1239805482"/>
                  </a:ext>
                </a:extLst>
              </a:tr>
              <a:tr h="436412">
                <a:tc>
                  <a:txBody>
                    <a:bodyPr/>
                    <a:lstStyle/>
                    <a:p>
                      <a:r>
                        <a:rPr lang="en-US">
                          <a:effectLst/>
                        </a:rPr>
                        <a:t>Fee</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BFCFD"/>
                    </a:solidFill>
                  </a:tcPr>
                </a:tc>
                <a:tc>
                  <a:txBody>
                    <a:bodyPr/>
                    <a:lstStyle/>
                    <a:p>
                      <a:r>
                        <a:rPr lang="en-US" dirty="0">
                          <a:effectLst/>
                        </a:rPr>
                        <a:t>0.1 LINK</a:t>
                      </a:r>
                    </a:p>
                  </a:txBody>
                  <a:tcPr marL="123825" marR="123825" marT="57150" marB="57150" anchor="ctr">
                    <a:lnL w="9525" cap="flat" cmpd="sng" algn="ctr">
                      <a:solidFill>
                        <a:srgbClr val="DFE2E5"/>
                      </a:solidFill>
                      <a:prstDash val="solid"/>
                      <a:round/>
                      <a:headEnd type="none" w="med" len="med"/>
                      <a:tailEnd type="none" w="med" len="med"/>
                    </a:lnL>
                    <a:lnR w="9525" cap="flat" cmpd="sng" algn="ctr">
                      <a:solidFill>
                        <a:srgbClr val="DFE2E5"/>
                      </a:solidFill>
                      <a:prstDash val="solid"/>
                      <a:round/>
                      <a:headEnd type="none" w="med" len="med"/>
                      <a:tailEnd type="none" w="med" len="med"/>
                    </a:lnR>
                    <a:lnT w="9525" cap="flat" cmpd="sng" algn="ctr">
                      <a:solidFill>
                        <a:srgbClr val="DFE2E5"/>
                      </a:solidFill>
                      <a:prstDash val="solid"/>
                      <a:round/>
                      <a:headEnd type="none" w="med" len="med"/>
                      <a:tailEnd type="none" w="med" len="med"/>
                    </a:lnT>
                    <a:lnB w="9525" cap="flat" cmpd="sng" algn="ctr">
                      <a:solidFill>
                        <a:srgbClr val="DFE2E5"/>
                      </a:solidFill>
                      <a:prstDash val="solid"/>
                      <a:round/>
                      <a:headEnd type="none" w="med" len="med"/>
                      <a:tailEnd type="none" w="med" len="med"/>
                    </a:lnB>
                    <a:solidFill>
                      <a:srgbClr val="FBFCFD"/>
                    </a:solidFill>
                  </a:tcPr>
                </a:tc>
                <a:extLst>
                  <a:ext uri="{0D108BD9-81ED-4DB2-BD59-A6C34878D82A}">
                    <a16:rowId xmlns:a16="http://schemas.microsoft.com/office/drawing/2014/main" val="1244367553"/>
                  </a:ext>
                </a:extLst>
              </a:tr>
            </a:tbl>
          </a:graphicData>
        </a:graphic>
      </p:graphicFrame>
      <p:sp>
        <p:nvSpPr>
          <p:cNvPr id="5" name="Rectangle 1"/>
          <p:cNvSpPr>
            <a:spLocks noChangeArrowheads="1"/>
          </p:cNvSpPr>
          <p:nvPr/>
        </p:nvSpPr>
        <p:spPr bwMode="auto">
          <a:xfrm>
            <a:off x="1076130" y="1690688"/>
            <a:ext cx="7302759" cy="96683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253920" rIns="91440" bIns="6348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smtClean="0">
                <a:ln>
                  <a:noFill/>
                </a:ln>
                <a:solidFill>
                  <a:srgbClr val="384248"/>
                </a:solidFill>
                <a:effectLst/>
                <a:latin typeface="Arial" panose="020B0604020202020204" pitchFamily="34" charset="0"/>
                <a:ea typeface="Circular"/>
              </a:rPr>
              <a:t>Rinkeby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6" name="Rectangle 5"/>
          <p:cNvSpPr/>
          <p:nvPr/>
        </p:nvSpPr>
        <p:spPr>
          <a:xfrm>
            <a:off x="6823015" y="1993507"/>
            <a:ext cx="4181658" cy="369332"/>
          </a:xfrm>
          <a:prstGeom prst="rect">
            <a:avLst/>
          </a:prstGeom>
        </p:spPr>
        <p:txBody>
          <a:bodyPr wrap="none">
            <a:spAutoFit/>
          </a:bodyPr>
          <a:lstStyle/>
          <a:p>
            <a:r>
              <a:rPr lang="en-US" dirty="0" smtClean="0"/>
              <a:t>https://</a:t>
            </a:r>
            <a:r>
              <a:rPr lang="en-US" dirty="0" err="1" smtClean="0"/>
              <a:t>docs.chain.link</a:t>
            </a:r>
            <a:r>
              <a:rPr lang="en-US" dirty="0" smtClean="0"/>
              <a:t>/docs/</a:t>
            </a:r>
            <a:r>
              <a:rPr lang="en-US" dirty="0" err="1" smtClean="0"/>
              <a:t>vrf</a:t>
            </a:r>
            <a:r>
              <a:rPr lang="en-US" dirty="0" smtClean="0"/>
              <a:t>-contracts/</a:t>
            </a:r>
            <a:endParaRPr lang="en-US" dirty="0"/>
          </a:p>
        </p:txBody>
      </p:sp>
      <p:sp>
        <p:nvSpPr>
          <p:cNvPr id="7" name="Content Placeholder 2"/>
          <p:cNvSpPr txBox="1">
            <a:spLocks/>
          </p:cNvSpPr>
          <p:nvPr/>
        </p:nvSpPr>
        <p:spPr>
          <a:xfrm>
            <a:off x="838200" y="2362839"/>
            <a:ext cx="10515600" cy="12574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smtClean="0"/>
              <a:t>When deploying the contract and calling the constructor, it needs the </a:t>
            </a:r>
            <a:r>
              <a:rPr lang="en-US" dirty="0" err="1" smtClean="0"/>
              <a:t>VRF</a:t>
            </a:r>
            <a:r>
              <a:rPr lang="en-US" dirty="0" smtClean="0"/>
              <a:t> coordinator address and the address of the LINK token on the network</a:t>
            </a:r>
            <a:endParaRPr lang="en-US" dirty="0"/>
          </a:p>
        </p:txBody>
      </p:sp>
    </p:spTree>
    <p:extLst>
      <p:ext uri="{BB962C8B-B14F-4D97-AF65-F5344CB8AC3E}">
        <p14:creationId xmlns:p14="http://schemas.microsoft.com/office/powerpoint/2010/main" val="453540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Tutorial</a:t>
            </a:r>
            <a:endParaRPr lang="en-US" dirty="0"/>
          </a:p>
        </p:txBody>
      </p:sp>
      <p:sp>
        <p:nvSpPr>
          <p:cNvPr id="3" name="Content Placeholder 2"/>
          <p:cNvSpPr>
            <a:spLocks noGrp="1"/>
          </p:cNvSpPr>
          <p:nvPr>
            <p:ph idx="1"/>
          </p:nvPr>
        </p:nvSpPr>
        <p:spPr/>
        <p:txBody>
          <a:bodyPr/>
          <a:lstStyle/>
          <a:p>
            <a:r>
              <a:rPr lang="en-US" dirty="0" smtClean="0">
                <a:hlinkClick r:id="rId2"/>
              </a:rPr>
              <a:t>https://</a:t>
            </a:r>
            <a:r>
              <a:rPr lang="en-US" dirty="0" err="1" smtClean="0">
                <a:hlinkClick r:id="rId2"/>
              </a:rPr>
              <a:t>blog.coincodecap.com</a:t>
            </a:r>
            <a:r>
              <a:rPr lang="en-US" dirty="0" smtClean="0">
                <a:hlinkClick r:id="rId2"/>
              </a:rPr>
              <a:t>/how-to-generate-random-numbers-on-</a:t>
            </a:r>
            <a:r>
              <a:rPr lang="en-US" dirty="0" err="1" smtClean="0">
                <a:hlinkClick r:id="rId2"/>
              </a:rPr>
              <a:t>ethereum</a:t>
            </a:r>
            <a:r>
              <a:rPr lang="en-US" dirty="0" smtClean="0">
                <a:hlinkClick r:id="rId2"/>
              </a:rPr>
              <a:t>-using-</a:t>
            </a:r>
            <a:r>
              <a:rPr lang="en-US" dirty="0" err="1" smtClean="0">
                <a:hlinkClick r:id="rId2"/>
              </a:rPr>
              <a:t>vrf</a:t>
            </a:r>
            <a:endParaRPr lang="en-US" dirty="0" smtClean="0"/>
          </a:p>
          <a:p>
            <a:r>
              <a:rPr lang="en-US" dirty="0" smtClean="0">
                <a:hlinkClick r:id="rId3"/>
              </a:rPr>
              <a:t>https://</a:t>
            </a:r>
            <a:r>
              <a:rPr lang="en-US" dirty="0" err="1" smtClean="0">
                <a:hlinkClick r:id="rId3"/>
              </a:rPr>
              <a:t>blog.chain.link</a:t>
            </a:r>
            <a:r>
              <a:rPr lang="en-US" dirty="0" smtClean="0">
                <a:hlinkClick r:id="rId3"/>
              </a:rPr>
              <a:t>/random-numbers-</a:t>
            </a:r>
            <a:r>
              <a:rPr lang="en-US" dirty="0" err="1" smtClean="0">
                <a:hlinkClick r:id="rId3"/>
              </a:rPr>
              <a:t>nft</a:t>
            </a:r>
            <a:r>
              <a:rPr lang="en-US" dirty="0" smtClean="0">
                <a:hlinkClick r:id="rId3"/>
              </a:rPr>
              <a:t>-</a:t>
            </a:r>
            <a:r>
              <a:rPr lang="en-US" dirty="0" err="1" smtClean="0">
                <a:hlinkClick r:id="rId3"/>
              </a:rPr>
              <a:t>erc721</a:t>
            </a:r>
            <a:r>
              <a:rPr lang="en-US" dirty="0" smtClean="0">
                <a:hlinkClick r:id="rId3"/>
              </a:rPr>
              <a:t>/</a:t>
            </a:r>
            <a:r>
              <a:rPr lang="en-US" dirty="0" smtClean="0"/>
              <a:t> </a:t>
            </a:r>
            <a:endParaRPr lang="en-US" dirty="0"/>
          </a:p>
        </p:txBody>
      </p:sp>
    </p:spTree>
    <p:extLst>
      <p:ext uri="{BB962C8B-B14F-4D97-AF65-F5344CB8AC3E}">
        <p14:creationId xmlns:p14="http://schemas.microsoft.com/office/powerpoint/2010/main" val="3643822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Approach</a:t>
            </a:r>
            <a:endParaRPr lang="en-US" dirty="0"/>
          </a:p>
        </p:txBody>
      </p:sp>
      <p:sp>
        <p:nvSpPr>
          <p:cNvPr id="3" name="Content Placeholder 2"/>
          <p:cNvSpPr>
            <a:spLocks noGrp="1"/>
          </p:cNvSpPr>
          <p:nvPr>
            <p:ph idx="1"/>
          </p:nvPr>
        </p:nvSpPr>
        <p:spPr/>
        <p:txBody>
          <a:bodyPr/>
          <a:lstStyle/>
          <a:p>
            <a:r>
              <a:rPr lang="en-US" dirty="0" smtClean="0"/>
              <a:t>Strategy </a:t>
            </a:r>
            <a:r>
              <a:rPr lang="en-US" dirty="0"/>
              <a:t>for an upgradeable contract can </a:t>
            </a:r>
            <a:r>
              <a:rPr lang="en-US" dirty="0" smtClean="0"/>
              <a:t>be classified </a:t>
            </a:r>
            <a:r>
              <a:rPr lang="en-US" dirty="0"/>
              <a:t>into four categories:</a:t>
            </a:r>
          </a:p>
          <a:p>
            <a:pPr lvl="1"/>
            <a:r>
              <a:rPr lang="en-US" dirty="0" smtClean="0"/>
              <a:t>Proxy </a:t>
            </a:r>
            <a:r>
              <a:rPr lang="en-US" dirty="0"/>
              <a:t>contracts</a:t>
            </a:r>
          </a:p>
          <a:p>
            <a:pPr lvl="1"/>
            <a:r>
              <a:rPr lang="en-US" dirty="0" smtClean="0"/>
              <a:t>Separate </a:t>
            </a:r>
            <a:r>
              <a:rPr lang="en-US" dirty="0"/>
              <a:t>logic and data</a:t>
            </a:r>
          </a:p>
          <a:p>
            <a:pPr lvl="1"/>
            <a:r>
              <a:rPr lang="en-US" dirty="0" smtClean="0"/>
              <a:t>Separate </a:t>
            </a:r>
            <a:r>
              <a:rPr lang="en-US" dirty="0"/>
              <a:t>logic and data through key-value pair</a:t>
            </a:r>
          </a:p>
          <a:p>
            <a:pPr lvl="1"/>
            <a:r>
              <a:rPr lang="en-US" dirty="0" smtClean="0"/>
              <a:t>Partially </a:t>
            </a:r>
            <a:r>
              <a:rPr lang="en-US" dirty="0"/>
              <a:t>upgrade</a:t>
            </a:r>
            <a:endParaRPr lang="en-US" dirty="0"/>
          </a:p>
        </p:txBody>
      </p:sp>
    </p:spTree>
    <p:extLst>
      <p:ext uri="{BB962C8B-B14F-4D97-AF65-F5344CB8AC3E}">
        <p14:creationId xmlns:p14="http://schemas.microsoft.com/office/powerpoint/2010/main" val="18848292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Proxy Contracts</a:t>
            </a:r>
            <a:br>
              <a:rPr lang="en-US" dirty="0"/>
            </a:br>
            <a:endParaRPr lang="en-US" dirty="0"/>
          </a:p>
        </p:txBody>
      </p:sp>
      <p:sp>
        <p:nvSpPr>
          <p:cNvPr id="3" name="Content Placeholder 2"/>
          <p:cNvSpPr>
            <a:spLocks noGrp="1"/>
          </p:cNvSpPr>
          <p:nvPr>
            <p:ph idx="1"/>
          </p:nvPr>
        </p:nvSpPr>
        <p:spPr/>
        <p:txBody>
          <a:bodyPr>
            <a:normAutofit/>
          </a:bodyPr>
          <a:lstStyle/>
          <a:p>
            <a:r>
              <a:rPr lang="en-US" dirty="0" smtClean="0"/>
              <a:t>The </a:t>
            </a:r>
            <a:r>
              <a:rPr lang="en-US" dirty="0"/>
              <a:t>main thought of proxy contract is to call the function in target contract </a:t>
            </a:r>
            <a:r>
              <a:rPr lang="en-US" dirty="0" smtClean="0"/>
              <a:t>through </a:t>
            </a:r>
            <a:r>
              <a:rPr lang="en-US" dirty="0" err="1" smtClean="0"/>
              <a:t>delegatecall</a:t>
            </a:r>
            <a:r>
              <a:rPr lang="en-US" dirty="0" smtClean="0"/>
              <a:t> </a:t>
            </a:r>
            <a:r>
              <a:rPr lang="en-US" dirty="0"/>
              <a:t>opcode and target contract is upgradeable. </a:t>
            </a:r>
            <a:endParaRPr lang="en-US" dirty="0" smtClean="0"/>
          </a:p>
          <a:p>
            <a:r>
              <a:rPr lang="en-US" dirty="0" smtClean="0"/>
              <a:t>Since </a:t>
            </a:r>
            <a:r>
              <a:rPr lang="en-US" dirty="0" err="1"/>
              <a:t>delegatecall</a:t>
            </a:r>
            <a:r>
              <a:rPr lang="en-US" dirty="0"/>
              <a:t> </a:t>
            </a:r>
            <a:r>
              <a:rPr lang="en-US" dirty="0" smtClean="0"/>
              <a:t>keeps working </a:t>
            </a:r>
            <a:r>
              <a:rPr lang="en-US" dirty="0"/>
              <a:t>on the context of caller function, the target contract code is able to </a:t>
            </a:r>
            <a:r>
              <a:rPr lang="en-US" dirty="0" smtClean="0"/>
              <a:t>update the </a:t>
            </a:r>
            <a:r>
              <a:rPr lang="en-US" dirty="0"/>
              <a:t>status of Proxy contract and keep the result in proxy contract. </a:t>
            </a:r>
            <a:endParaRPr lang="en-US" dirty="0"/>
          </a:p>
        </p:txBody>
      </p:sp>
    </p:spTree>
    <p:extLst>
      <p:ext uri="{BB962C8B-B14F-4D97-AF65-F5344CB8AC3E}">
        <p14:creationId xmlns:p14="http://schemas.microsoft.com/office/powerpoint/2010/main" val="15476992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Separate Logic and Data </a:t>
            </a:r>
            <a:r>
              <a:rPr lang="en-US" dirty="0" smtClean="0"/>
              <a:t>Contracts</a:t>
            </a:r>
            <a:endParaRPr lang="en-US" dirty="0"/>
          </a:p>
        </p:txBody>
      </p:sp>
      <p:sp>
        <p:nvSpPr>
          <p:cNvPr id="3" name="Content Placeholder 2"/>
          <p:cNvSpPr>
            <a:spLocks noGrp="1"/>
          </p:cNvSpPr>
          <p:nvPr>
            <p:ph idx="1"/>
          </p:nvPr>
        </p:nvSpPr>
        <p:spPr/>
        <p:txBody>
          <a:bodyPr>
            <a:normAutofit/>
          </a:bodyPr>
          <a:lstStyle/>
          <a:p>
            <a:r>
              <a:rPr lang="en-US" dirty="0" smtClean="0"/>
              <a:t>The </a:t>
            </a:r>
            <a:r>
              <a:rPr lang="en-US" dirty="0"/>
              <a:t>main idea is to put all contract data (variable, </a:t>
            </a:r>
            <a:r>
              <a:rPr lang="en-US" dirty="0" err="1"/>
              <a:t>struct</a:t>
            </a:r>
            <a:r>
              <a:rPr lang="en-US" dirty="0"/>
              <a:t>, mapping, etc.) and </a:t>
            </a:r>
            <a:r>
              <a:rPr lang="en-US" dirty="0" smtClean="0"/>
              <a:t>its related </a:t>
            </a:r>
            <a:r>
              <a:rPr lang="en-US" dirty="0"/>
              <a:t>getter and setter function into data contract; and put all business logic </a:t>
            </a:r>
            <a:r>
              <a:rPr lang="en-US" dirty="0" smtClean="0"/>
              <a:t>related code </a:t>
            </a:r>
            <a:r>
              <a:rPr lang="en-US" dirty="0"/>
              <a:t>(possibly modify contract data) into a logic contract. </a:t>
            </a:r>
            <a:endParaRPr lang="en-US" dirty="0" smtClean="0"/>
          </a:p>
          <a:p>
            <a:r>
              <a:rPr lang="en-US" dirty="0" smtClean="0"/>
              <a:t>So</a:t>
            </a:r>
            <a:r>
              <a:rPr lang="en-US" dirty="0"/>
              <a:t>, even though </a:t>
            </a:r>
            <a:r>
              <a:rPr lang="en-US" dirty="0" smtClean="0"/>
              <a:t>business logic </a:t>
            </a:r>
            <a:r>
              <a:rPr lang="en-US" dirty="0"/>
              <a:t>changes, data is still in the same location. This method allows the full </a:t>
            </a:r>
            <a:r>
              <a:rPr lang="en-US" dirty="0" smtClean="0"/>
              <a:t>upgrade of </a:t>
            </a:r>
            <a:r>
              <a:rPr lang="en-US" dirty="0"/>
              <a:t>logic contract. </a:t>
            </a:r>
            <a:endParaRPr lang="en-US" dirty="0" smtClean="0"/>
          </a:p>
          <a:p>
            <a:r>
              <a:rPr lang="en-US" dirty="0" smtClean="0"/>
              <a:t>Contract </a:t>
            </a:r>
            <a:r>
              <a:rPr lang="en-US" dirty="0"/>
              <a:t>can ask users to use new logic contract (through </a:t>
            </a:r>
            <a:r>
              <a:rPr lang="en-US" dirty="0" err="1" smtClean="0"/>
              <a:t>ENS</a:t>
            </a:r>
            <a:r>
              <a:rPr lang="en-US" dirty="0" smtClean="0"/>
              <a:t> parser</a:t>
            </a:r>
            <a:r>
              <a:rPr lang="en-US" dirty="0"/>
              <a:t>), and adjust data privilege to run getter and setter function.</a:t>
            </a:r>
            <a:endParaRPr lang="en-US" dirty="0"/>
          </a:p>
        </p:txBody>
      </p:sp>
    </p:spTree>
    <p:extLst>
      <p:ext uri="{BB962C8B-B14F-4D97-AF65-F5344CB8AC3E}">
        <p14:creationId xmlns:p14="http://schemas.microsoft.com/office/powerpoint/2010/main" val="1780471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Separate Logic and Data Through Key-Value</a:t>
            </a:r>
            <a:br>
              <a:rPr lang="en-US" dirty="0"/>
            </a:br>
            <a:endParaRPr lang="en-US" dirty="0"/>
          </a:p>
        </p:txBody>
      </p:sp>
      <p:sp>
        <p:nvSpPr>
          <p:cNvPr id="3" name="Content Placeholder 2"/>
          <p:cNvSpPr>
            <a:spLocks noGrp="1"/>
          </p:cNvSpPr>
          <p:nvPr>
            <p:ph idx="1"/>
          </p:nvPr>
        </p:nvSpPr>
        <p:spPr/>
        <p:txBody>
          <a:bodyPr/>
          <a:lstStyle/>
          <a:p>
            <a:r>
              <a:rPr lang="en-US" dirty="0" smtClean="0"/>
              <a:t>This </a:t>
            </a:r>
            <a:r>
              <a:rPr lang="en-US" dirty="0"/>
              <a:t>method is similar to </a:t>
            </a:r>
            <a:r>
              <a:rPr lang="en-US" dirty="0" smtClean="0"/>
              <a:t>previous method. </a:t>
            </a:r>
          </a:p>
          <a:p>
            <a:r>
              <a:rPr lang="en-US" dirty="0" smtClean="0"/>
              <a:t>The </a:t>
            </a:r>
            <a:r>
              <a:rPr lang="en-US" dirty="0"/>
              <a:t>only difference is data access is </a:t>
            </a:r>
            <a:r>
              <a:rPr lang="en-US" dirty="0" smtClean="0"/>
              <a:t>abstracted and </a:t>
            </a:r>
            <a:r>
              <a:rPr lang="en-US" dirty="0"/>
              <a:t>is through key-value pair via </a:t>
            </a:r>
            <a:r>
              <a:rPr lang="en-US" dirty="0" err="1"/>
              <a:t>sha256</a:t>
            </a:r>
            <a:r>
              <a:rPr lang="en-US" dirty="0"/>
              <a:t> hash algorithm and standardized </a:t>
            </a:r>
            <a:r>
              <a:rPr lang="en-US" dirty="0" smtClean="0"/>
              <a:t>naming system</a:t>
            </a:r>
            <a:r>
              <a:rPr lang="en-US" dirty="0"/>
              <a:t>.</a:t>
            </a:r>
            <a:endParaRPr lang="en-US" dirty="0"/>
          </a:p>
        </p:txBody>
      </p:sp>
    </p:spTree>
    <p:extLst>
      <p:ext uri="{BB962C8B-B14F-4D97-AF65-F5344CB8AC3E}">
        <p14:creationId xmlns:p14="http://schemas.microsoft.com/office/powerpoint/2010/main" val="3046855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Partially Upgradeable Strategies</a:t>
            </a:r>
            <a:endParaRPr lang="en-US" dirty="0"/>
          </a:p>
        </p:txBody>
      </p:sp>
      <p:sp>
        <p:nvSpPr>
          <p:cNvPr id="3" name="Content Placeholder 2"/>
          <p:cNvSpPr>
            <a:spLocks noGrp="1"/>
          </p:cNvSpPr>
          <p:nvPr>
            <p:ph idx="1"/>
          </p:nvPr>
        </p:nvSpPr>
        <p:spPr/>
        <p:txBody>
          <a:bodyPr>
            <a:normAutofit/>
          </a:bodyPr>
          <a:lstStyle/>
          <a:p>
            <a:r>
              <a:rPr lang="en-US" dirty="0"/>
              <a:t>Creating a fully upgradable contract could cause a severe trust problem: </a:t>
            </a:r>
            <a:r>
              <a:rPr lang="en-US" dirty="0" smtClean="0"/>
              <a:t>immutability of </a:t>
            </a:r>
            <a:r>
              <a:rPr lang="en-US" dirty="0"/>
              <a:t>contract. So in many situations, the partial upgradeable design is also popular.</a:t>
            </a:r>
          </a:p>
          <a:p>
            <a:r>
              <a:rPr lang="en-US" dirty="0"/>
              <a:t>Partial upgrade means that core functionality is not upgradeable, while other </a:t>
            </a:r>
            <a:r>
              <a:rPr lang="en-US" dirty="0" smtClean="0"/>
              <a:t>parts are </a:t>
            </a:r>
            <a:r>
              <a:rPr lang="en-US" dirty="0"/>
              <a:t>upgradeable. </a:t>
            </a:r>
            <a:endParaRPr lang="en-US" dirty="0" smtClean="0"/>
          </a:p>
          <a:p>
            <a:r>
              <a:rPr lang="en-US" dirty="0" smtClean="0"/>
              <a:t>Example: Ethereum </a:t>
            </a:r>
            <a:r>
              <a:rPr lang="en-US" dirty="0"/>
              <a:t>Name Service “</a:t>
            </a:r>
            <a:r>
              <a:rPr lang="en-US" dirty="0" err="1"/>
              <a:t>ENS</a:t>
            </a:r>
            <a:r>
              <a:rPr lang="en-US" dirty="0"/>
              <a:t>”:</a:t>
            </a:r>
          </a:p>
          <a:p>
            <a:endParaRPr lang="en-US" dirty="0"/>
          </a:p>
        </p:txBody>
      </p:sp>
    </p:spTree>
    <p:extLst>
      <p:ext uri="{BB962C8B-B14F-4D97-AF65-F5344CB8AC3E}">
        <p14:creationId xmlns:p14="http://schemas.microsoft.com/office/powerpoint/2010/main" val="23354977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322</TotalTime>
  <Words>2379</Words>
  <Application>Microsoft Office PowerPoint</Application>
  <PresentationFormat>Widescreen</PresentationFormat>
  <Paragraphs>181</Paragraphs>
  <Slides>44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44</vt:i4>
      </vt:variant>
    </vt:vector>
  </HeadingPairs>
  <TitlesOfParts>
    <vt:vector size="49" baseType="lpstr">
      <vt:lpstr>Circular</vt:lpstr>
      <vt:lpstr>Arial</vt:lpstr>
      <vt:lpstr>Calibri</vt:lpstr>
      <vt:lpstr>Calibri Light</vt:lpstr>
      <vt:lpstr>Office Theme</vt:lpstr>
      <vt:lpstr>Advanced Topics: Oracles and Upgradable Contracts</vt:lpstr>
      <vt:lpstr>Reference</vt:lpstr>
      <vt:lpstr>Upgradeable Contract</vt:lpstr>
      <vt:lpstr>Migration</vt:lpstr>
      <vt:lpstr>Approach</vt:lpstr>
      <vt:lpstr>Proxy Contracts </vt:lpstr>
      <vt:lpstr>Separate Logic and Data Contracts</vt:lpstr>
      <vt:lpstr>Separate Logic and Data Through Key-Value </vt:lpstr>
      <vt:lpstr>Partially Upgradeable Strategies</vt:lpstr>
      <vt:lpstr>Ethereum Name Service “ENS”:</vt:lpstr>
      <vt:lpstr>Summary</vt:lpstr>
      <vt:lpstr>Proxy Delegate Call</vt:lpstr>
      <vt:lpstr>Proxy Delegate Call</vt:lpstr>
      <vt:lpstr>Proxy Delegate Call</vt:lpstr>
      <vt:lpstr>Proxy Delegate Call</vt:lpstr>
      <vt:lpstr>Proxy Issues</vt:lpstr>
      <vt:lpstr>Transparent Proxies</vt:lpstr>
      <vt:lpstr>Transparent Proxies</vt:lpstr>
      <vt:lpstr>What’s the oracle problem?</vt:lpstr>
      <vt:lpstr>On Chain / Off Chain</vt:lpstr>
      <vt:lpstr>On Chain / Off Chain</vt:lpstr>
      <vt:lpstr>Issue with Blockchain</vt:lpstr>
      <vt:lpstr>Issue with Blockchain</vt:lpstr>
      <vt:lpstr>Issue with Blockchain</vt:lpstr>
      <vt:lpstr>Oracles</vt:lpstr>
      <vt:lpstr>Centralized oracle </vt:lpstr>
      <vt:lpstr>PowerPoint Presentation</vt:lpstr>
      <vt:lpstr>Oracle problem  </vt:lpstr>
      <vt:lpstr>Decentralized oracle</vt:lpstr>
      <vt:lpstr>PowerPoint Presentation</vt:lpstr>
      <vt:lpstr>Chainlink, a Decentralized Oracle Network</vt:lpstr>
      <vt:lpstr>Generating Random Numbers</vt:lpstr>
      <vt:lpstr>Generating Random Numbers</vt:lpstr>
      <vt:lpstr>Off Chain Randomness</vt:lpstr>
      <vt:lpstr>Use of Randomness</vt:lpstr>
      <vt:lpstr>Chainlink VRF</vt:lpstr>
      <vt:lpstr>PowerPoint Presentation</vt:lpstr>
      <vt:lpstr>Chainlink VRF</vt:lpstr>
      <vt:lpstr>Chainlink VRF</vt:lpstr>
      <vt:lpstr>Chainlink VRF</vt:lpstr>
      <vt:lpstr>Creating Randomness with VRF</vt:lpstr>
      <vt:lpstr>Creating Randomness with VRF</vt:lpstr>
      <vt:lpstr>Testnet Addresses</vt:lpstr>
      <vt:lpstr>Tutorial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Topics</dc:title>
  <dc:creator>IM</dc:creator>
  <cp:lastModifiedBy>IM</cp:lastModifiedBy>
  <cp:revision>30</cp:revision>
  <dcterms:created xsi:type="dcterms:W3CDTF">2021-06-09T09:56:00Z</dcterms:created>
  <dcterms:modified xsi:type="dcterms:W3CDTF">2021-06-10T08:24:07Z</dcterms:modified>
</cp:coreProperties>
</file>

<file path=docProps/thumbnail.jpeg>
</file>